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5" r:id="rId1"/>
    <p:sldMasterId id="2147483742" r:id="rId2"/>
    <p:sldMasterId id="2147483759" r:id="rId3"/>
  </p:sldMasterIdLst>
  <p:notesMasterIdLst>
    <p:notesMasterId r:id="rId42"/>
  </p:notesMasterIdLst>
  <p:sldIdLst>
    <p:sldId id="453" r:id="rId4"/>
    <p:sldId id="271" r:id="rId5"/>
    <p:sldId id="442" r:id="rId6"/>
    <p:sldId id="285" r:id="rId7"/>
    <p:sldId id="443" r:id="rId8"/>
    <p:sldId id="445" r:id="rId9"/>
    <p:sldId id="284" r:id="rId10"/>
    <p:sldId id="457" r:id="rId11"/>
    <p:sldId id="257" r:id="rId12"/>
    <p:sldId id="288" r:id="rId13"/>
    <p:sldId id="420" r:id="rId14"/>
    <p:sldId id="485" r:id="rId15"/>
    <p:sldId id="460" r:id="rId16"/>
    <p:sldId id="446" r:id="rId17"/>
    <p:sldId id="422" r:id="rId18"/>
    <p:sldId id="423" r:id="rId19"/>
    <p:sldId id="411" r:id="rId20"/>
    <p:sldId id="448" r:id="rId21"/>
    <p:sldId id="449" r:id="rId22"/>
    <p:sldId id="467" r:id="rId23"/>
    <p:sldId id="461" r:id="rId24"/>
    <p:sldId id="409" r:id="rId25"/>
    <p:sldId id="416" r:id="rId26"/>
    <p:sldId id="401" r:id="rId27"/>
    <p:sldId id="435" r:id="rId28"/>
    <p:sldId id="402" r:id="rId29"/>
    <p:sldId id="462" r:id="rId30"/>
    <p:sldId id="403" r:id="rId31"/>
    <p:sldId id="463" r:id="rId32"/>
    <p:sldId id="404" r:id="rId33"/>
    <p:sldId id="395" r:id="rId34"/>
    <p:sldId id="418" r:id="rId35"/>
    <p:sldId id="434" r:id="rId36"/>
    <p:sldId id="464" r:id="rId37"/>
    <p:sldId id="481" r:id="rId38"/>
    <p:sldId id="487" r:id="rId39"/>
    <p:sldId id="441" r:id="rId40"/>
    <p:sldId id="440"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D50A23-596C-3C84-18BC-C4982806EC8E}" name="Kim Canaan" initials="KC" userId="S::kimcan@uw.edu::4c3e1848-51ff-401d-8c30-97b94031a4b4" providerId="AD"/>
  <p188:author id="{6CA62DB6-BC9A-6322-305D-B75B27A37B46}" name="Mark Harniss" initials="MH" userId="S::mharniss@uw.edu::0f68cf07-e9cd-4a49-9041-3636d196bb9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rli M. Shulein" initials="OMS" lastIdx="2" clrIdx="0">
    <p:extLst>
      <p:ext uri="{19B8F6BF-5375-455C-9EA6-DF929625EA0E}">
        <p15:presenceInfo xmlns:p15="http://schemas.microsoft.com/office/powerpoint/2012/main" userId="S-1-5-21-1478355014-127360780-1969717230-465412" providerId="AD"/>
      </p:ext>
    </p:extLst>
  </p:cmAuthor>
  <p:cmAuthor id="2" name="Kim Canaan" initials="KC" lastIdx="178" clrIdx="1">
    <p:extLst>
      <p:ext uri="{19B8F6BF-5375-455C-9EA6-DF929625EA0E}">
        <p15:presenceInfo xmlns:p15="http://schemas.microsoft.com/office/powerpoint/2012/main" userId="S::kimcan@uw.edu::4c3e1848-51ff-401d-8c30-97b94031a4b4" providerId="AD"/>
      </p:ext>
    </p:extLst>
  </p:cmAuthor>
  <p:cmAuthor id="3" name="Meghan Porter" initials="MP" lastIdx="154" clrIdx="2">
    <p:extLst>
      <p:ext uri="{19B8F6BF-5375-455C-9EA6-DF929625EA0E}">
        <p15:presenceInfo xmlns:p15="http://schemas.microsoft.com/office/powerpoint/2012/main" userId="S::mporter4@uw.edu::63ddfc76-676b-43d9-bdb2-c6c0dc5b33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AB4C"/>
    <a:srgbClr val="DFECDA"/>
    <a:srgbClr val="FF2600"/>
    <a:srgbClr val="DFECD9"/>
    <a:srgbClr val="CDE3C5"/>
    <a:srgbClr val="FF2F92"/>
    <a:srgbClr val="945200"/>
    <a:srgbClr val="FFFD78"/>
    <a:srgbClr val="B5D5A9"/>
    <a:srgbClr val="8AC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49" autoAdjust="0"/>
    <p:restoredTop sz="93020" autoAdjust="0"/>
  </p:normalViewPr>
  <p:slideViewPr>
    <p:cSldViewPr snapToGrid="0">
      <p:cViewPr varScale="1">
        <p:scale>
          <a:sx n="109" d="100"/>
          <a:sy n="109" d="100"/>
        </p:scale>
        <p:origin x="512" y="176"/>
      </p:cViewPr>
      <p:guideLst/>
    </p:cSldViewPr>
  </p:slideViewPr>
  <p:outlineViewPr>
    <p:cViewPr>
      <p:scale>
        <a:sx n="33" d="100"/>
        <a:sy n="33" d="100"/>
      </p:scale>
      <p:origin x="0" y="-31200"/>
    </p:cViewPr>
  </p:outlineViewPr>
  <p:notesTextViewPr>
    <p:cViewPr>
      <p:scale>
        <a:sx n="130" d="100"/>
        <a:sy n="130" d="100"/>
      </p:scale>
      <p:origin x="0" y="-1976"/>
    </p:cViewPr>
  </p:notesTextViewPr>
  <p:sorterViewPr>
    <p:cViewPr>
      <p:scale>
        <a:sx n="192" d="100"/>
        <a:sy n="19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A6D55E-B826-944C-8A65-5B46A7FF7103}" type="doc">
      <dgm:prSet loTypeId="urn:microsoft.com/office/officeart/2005/8/layout/cycle2" loCatId="" qsTypeId="urn:microsoft.com/office/officeart/2005/8/quickstyle/3d2" qsCatId="3D" csTypeId="urn:microsoft.com/office/officeart/2005/8/colors/colorful1" csCatId="colorful" phldr="1"/>
      <dgm:spPr/>
      <dgm:t>
        <a:bodyPr/>
        <a:lstStyle/>
        <a:p>
          <a:endParaRPr lang="en-US"/>
        </a:p>
      </dgm:t>
    </dgm:pt>
    <dgm:pt modelId="{81920F22-7E2C-3F4C-9CF1-C3E22BDC807B}">
      <dgm:prSet phldrT="[Text]" custT="1"/>
      <dgm:spPr>
        <a:solidFill>
          <a:srgbClr val="0070C0"/>
        </a:solidFill>
      </dgm:spPr>
      <dgm:t>
        <a:bodyPr/>
        <a:lstStyle/>
        <a:p>
          <a:r>
            <a:rPr lang="en-US" sz="1800" b="0" dirty="0"/>
            <a:t>2</a:t>
          </a:r>
          <a:br>
            <a:rPr lang="en-US" sz="1800" b="0" dirty="0"/>
          </a:br>
          <a:r>
            <a:rPr lang="en-US" sz="1800" b="0" dirty="0"/>
            <a:t>Request</a:t>
          </a:r>
        </a:p>
      </dgm:t>
      <dgm:extLst>
        <a:ext uri="{E40237B7-FDA0-4F09-8148-C483321AD2D9}">
          <dgm14:cNvPr xmlns:dgm14="http://schemas.microsoft.com/office/drawing/2010/diagram" id="0" name="" descr="Blue circle top right of the pictogram (2 Request)">
            <a:extLst>
              <a:ext uri="{C183D7F6-B498-43B3-948B-1728B52AA6E4}">
                <adec:decorative xmlns:adec="http://schemas.microsoft.com/office/drawing/2017/decorative" val="0"/>
              </a:ext>
            </a:extLst>
          </dgm14:cNvPr>
        </a:ext>
      </dgm:extLst>
    </dgm:pt>
    <dgm:pt modelId="{F65D298C-FCE3-0F41-9270-795CD3DFC224}" type="parTrans" cxnId="{29AD3EE6-0410-9246-A2A6-7741DC0DFAC3}">
      <dgm:prSet/>
      <dgm:spPr/>
      <dgm:t>
        <a:bodyPr/>
        <a:lstStyle/>
        <a:p>
          <a:endParaRPr lang="en-US"/>
        </a:p>
      </dgm:t>
    </dgm:pt>
    <dgm:pt modelId="{A76BB35C-159E-8948-BEF4-F9E7F96B38B7}" type="sibTrans" cxnId="{29AD3EE6-0410-9246-A2A6-7741DC0DFAC3}">
      <dgm:prSet/>
      <dgm:spPr>
        <a:solidFill>
          <a:srgbClr val="0070C0"/>
        </a:solidFill>
        <a:ln w="12700">
          <a:noFill/>
        </a:ln>
        <a:effectLst>
          <a:outerShdw blurRad="63500" sx="102000" sy="102000" algn="ctr" rotWithShape="0">
            <a:prstClr val="black">
              <a:alpha val="40000"/>
            </a:prstClr>
          </a:outerShdw>
        </a:effectLst>
      </dgm:spPr>
      <dgm:t>
        <a:bodyPr/>
        <a:lstStyle/>
        <a:p>
          <a:endParaRPr lang="en-US"/>
        </a:p>
      </dgm:t>
      <dgm:extLst>
        <a:ext uri="{E40237B7-FDA0-4F09-8148-C483321AD2D9}">
          <dgm14:cNvPr xmlns:dgm14="http://schemas.microsoft.com/office/drawing/2010/diagram" id="0" name="" descr="Blue arrow pointing from 2 Request need to 3 Provide disability info">
            <a:extLst>
              <a:ext uri="{C183D7F6-B498-43B3-948B-1728B52AA6E4}">
                <adec:decorative xmlns:adec="http://schemas.microsoft.com/office/drawing/2017/decorative" val="0"/>
              </a:ext>
            </a:extLst>
          </dgm14:cNvPr>
        </a:ext>
      </dgm:extLst>
    </dgm:pt>
    <dgm:pt modelId="{113D88B6-85ED-844A-824C-F27D7D8C8D92}">
      <dgm:prSet phldrT="[Text]" custT="1"/>
      <dgm:spPr>
        <a:solidFill>
          <a:srgbClr val="00B050"/>
        </a:solidFill>
      </dgm:spPr>
      <dgm:t>
        <a:bodyPr/>
        <a:lstStyle/>
        <a:p>
          <a:r>
            <a:rPr lang="en-US" sz="1800" b="0" dirty="0"/>
            <a:t>3</a:t>
          </a:r>
          <a:br>
            <a:rPr lang="en-US" sz="1800" b="0" dirty="0"/>
          </a:br>
          <a:r>
            <a:rPr lang="en-US" sz="1800" b="0" dirty="0"/>
            <a:t>Provide disability info</a:t>
          </a:r>
        </a:p>
      </dgm:t>
      <dgm:extLst>
        <a:ext uri="{E40237B7-FDA0-4F09-8148-C483321AD2D9}">
          <dgm14:cNvPr xmlns:dgm14="http://schemas.microsoft.com/office/drawing/2010/diagram" id="0" name="" descr="Green circle bottom right of the pictogram (3 Provide disability info)"/>
        </a:ext>
      </dgm:extLst>
    </dgm:pt>
    <dgm:pt modelId="{1F299847-35D6-4446-9C95-3CAD6C4634B8}" type="parTrans" cxnId="{1C85B355-F9BA-7C4F-B8CB-6FFE57D70048}">
      <dgm:prSet/>
      <dgm:spPr/>
      <dgm:t>
        <a:bodyPr/>
        <a:lstStyle/>
        <a:p>
          <a:endParaRPr lang="en-US"/>
        </a:p>
      </dgm:t>
    </dgm:pt>
    <dgm:pt modelId="{DA1E4A31-02C0-7248-A59E-F531C78919AF}" type="sibTrans" cxnId="{1C85B355-F9BA-7C4F-B8CB-6FFE57D70048}">
      <dgm:prSet/>
      <dgm:spPr>
        <a:solidFill>
          <a:srgbClr val="00B050"/>
        </a:solidFill>
        <a:ln w="12700">
          <a:noFill/>
        </a:ln>
        <a:effectLst>
          <a:outerShdw blurRad="63500" sx="102000" sy="102000" algn="ctr" rotWithShape="0">
            <a:prstClr val="black">
              <a:alpha val="40000"/>
            </a:prstClr>
          </a:outerShdw>
        </a:effectLst>
      </dgm:spPr>
      <dgm:t>
        <a:bodyPr/>
        <a:lstStyle/>
        <a:p>
          <a:endParaRPr lang="en-US"/>
        </a:p>
      </dgm:t>
      <dgm:extLst>
        <a:ext uri="{E40237B7-FDA0-4F09-8148-C483321AD2D9}">
          <dgm14:cNvPr xmlns:dgm14="http://schemas.microsoft.com/office/drawing/2010/diagram" id="0" name="" descr="Green arrow pointing from 3 Provide disability info to 4 Explore and choose"/>
        </a:ext>
      </dgm:extLst>
    </dgm:pt>
    <dgm:pt modelId="{FD83A445-FF1C-A245-88B9-E63D71BB05CB}">
      <dgm:prSet phldrT="[Text]" custT="1"/>
      <dgm:spPr>
        <a:solidFill>
          <a:srgbClr val="945200"/>
        </a:solidFill>
      </dgm:spPr>
      <dgm:t>
        <a:bodyPr/>
        <a:lstStyle/>
        <a:p>
          <a:r>
            <a:rPr lang="en-US" sz="1800" b="0" dirty="0"/>
            <a:t>4</a:t>
          </a:r>
          <a:br>
            <a:rPr lang="en-US" sz="1800" b="0" dirty="0"/>
          </a:br>
          <a:r>
            <a:rPr lang="en-US" sz="1800" b="0" dirty="0"/>
            <a:t>Explore and choose</a:t>
          </a:r>
        </a:p>
      </dgm:t>
      <dgm:extLst>
        <a:ext uri="{E40237B7-FDA0-4F09-8148-C483321AD2D9}">
          <dgm14:cNvPr xmlns:dgm14="http://schemas.microsoft.com/office/drawing/2010/diagram" id="0" name="" descr="Brown circle at the bottom of the pictogram (4 Explore and choose)"/>
        </a:ext>
      </dgm:extLst>
    </dgm:pt>
    <dgm:pt modelId="{DE3BAE0D-F886-1B4F-B390-7CE9094026F8}" type="parTrans" cxnId="{F0FE4224-A5AD-A94A-ADA1-1DB4CA6A3477}">
      <dgm:prSet/>
      <dgm:spPr/>
      <dgm:t>
        <a:bodyPr/>
        <a:lstStyle/>
        <a:p>
          <a:endParaRPr lang="en-US"/>
        </a:p>
      </dgm:t>
    </dgm:pt>
    <dgm:pt modelId="{88046BE3-6D11-9D4D-8AD6-C164B0796AE3}" type="sibTrans" cxnId="{F0FE4224-A5AD-A94A-ADA1-1DB4CA6A3477}">
      <dgm:prSet/>
      <dgm:spPr>
        <a:solidFill>
          <a:srgbClr val="945200"/>
        </a:solidFill>
        <a:ln w="12700">
          <a:noFill/>
        </a:ln>
        <a:effectLst>
          <a:outerShdw blurRad="63500" sx="102000" sy="102000" algn="ctr" rotWithShape="0">
            <a:prstClr val="black">
              <a:alpha val="40000"/>
            </a:prstClr>
          </a:outerShdw>
        </a:effectLst>
      </dgm:spPr>
      <dgm:t>
        <a:bodyPr/>
        <a:lstStyle/>
        <a:p>
          <a:endParaRPr lang="en-US"/>
        </a:p>
      </dgm:t>
      <dgm:extLst>
        <a:ext uri="{E40237B7-FDA0-4F09-8148-C483321AD2D9}">
          <dgm14:cNvPr xmlns:dgm14="http://schemas.microsoft.com/office/drawing/2010/diagram" id="0" name="" descr="Brown arrow pointing from 4 Explore and choose to 5 Implement"/>
        </a:ext>
      </dgm:extLst>
    </dgm:pt>
    <dgm:pt modelId="{D6A0FEFF-0C51-6746-A714-0C5B7463DBF3}">
      <dgm:prSet phldrT="[Text]" custT="1"/>
      <dgm:spPr>
        <a:solidFill>
          <a:srgbClr val="FF2F92"/>
        </a:solidFill>
      </dgm:spPr>
      <dgm:t>
        <a:bodyPr/>
        <a:lstStyle/>
        <a:p>
          <a:r>
            <a:rPr lang="en-US" sz="1800" b="0" dirty="0"/>
            <a:t>5</a:t>
          </a:r>
          <a:br>
            <a:rPr lang="en-US" sz="1800" b="0" dirty="0"/>
          </a:br>
          <a:r>
            <a:rPr lang="en-US" sz="1800" b="0" dirty="0"/>
            <a:t>Implement</a:t>
          </a:r>
        </a:p>
      </dgm:t>
      <dgm:extLst>
        <a:ext uri="{E40237B7-FDA0-4F09-8148-C483321AD2D9}">
          <dgm14:cNvPr xmlns:dgm14="http://schemas.microsoft.com/office/drawing/2010/diagram" id="0" name="" descr="Pink circle bottom left of the pictogram (5 Implement)"/>
        </a:ext>
      </dgm:extLst>
    </dgm:pt>
    <dgm:pt modelId="{587435BE-021E-874C-92EA-C0E26BD33FD6}" type="parTrans" cxnId="{5B2C2883-CB0A-DA43-B72A-59A7CF14F075}">
      <dgm:prSet/>
      <dgm:spPr/>
      <dgm:t>
        <a:bodyPr/>
        <a:lstStyle/>
        <a:p>
          <a:endParaRPr lang="en-US"/>
        </a:p>
      </dgm:t>
    </dgm:pt>
    <dgm:pt modelId="{CD6D769C-A374-0E49-B97B-701A95DADD09}" type="sibTrans" cxnId="{5B2C2883-CB0A-DA43-B72A-59A7CF14F075}">
      <dgm:prSet/>
      <dgm:spPr>
        <a:solidFill>
          <a:srgbClr val="FF2F92"/>
        </a:solidFill>
        <a:ln w="12700">
          <a:noFill/>
        </a:ln>
        <a:effectLst>
          <a:outerShdw blurRad="63500" sx="102000" sy="102000" algn="ctr" rotWithShape="0">
            <a:prstClr val="black">
              <a:alpha val="40000"/>
            </a:prstClr>
          </a:outerShdw>
        </a:effectLst>
      </dgm:spPr>
      <dgm:t>
        <a:bodyPr/>
        <a:lstStyle/>
        <a:p>
          <a:endParaRPr lang="en-US"/>
        </a:p>
      </dgm:t>
      <dgm:extLst>
        <a:ext uri="{E40237B7-FDA0-4F09-8148-C483321AD2D9}">
          <dgm14:cNvPr xmlns:dgm14="http://schemas.microsoft.com/office/drawing/2010/diagram" id="0" name="" descr="Pink arrow pointing from 5 Implement to 6 Monitor usefulness"/>
        </a:ext>
      </dgm:extLst>
    </dgm:pt>
    <dgm:pt modelId="{35A7935D-F7EF-4D4F-8D7F-79BC05F38BF0}">
      <dgm:prSet phldrT="[Text]" custT="1"/>
      <dgm:spPr>
        <a:solidFill>
          <a:srgbClr val="C00000"/>
        </a:solidFill>
      </dgm:spPr>
      <dgm:t>
        <a:bodyPr/>
        <a:lstStyle/>
        <a:p>
          <a:r>
            <a:rPr lang="en-US" sz="1800" b="0" dirty="0"/>
            <a:t>6</a:t>
          </a:r>
          <a:br>
            <a:rPr lang="en-US" sz="1800" b="0" dirty="0"/>
          </a:br>
          <a:r>
            <a:rPr lang="en-US" sz="1800" b="0" dirty="0"/>
            <a:t>Monitor usefulness</a:t>
          </a:r>
        </a:p>
      </dgm:t>
      <dgm:extLst>
        <a:ext uri="{E40237B7-FDA0-4F09-8148-C483321AD2D9}">
          <dgm14:cNvPr xmlns:dgm14="http://schemas.microsoft.com/office/drawing/2010/diagram" id="0" name="" descr="Red circle top left of the pictogram (6 Monitor usefulness)"/>
        </a:ext>
      </dgm:extLst>
    </dgm:pt>
    <dgm:pt modelId="{68267C14-1598-4244-962E-CB8D5AFE161F}" type="parTrans" cxnId="{D7F36A4E-7180-DE4D-9BEA-707ED8FD459F}">
      <dgm:prSet/>
      <dgm:spPr/>
      <dgm:t>
        <a:bodyPr/>
        <a:lstStyle/>
        <a:p>
          <a:endParaRPr lang="en-US"/>
        </a:p>
      </dgm:t>
    </dgm:pt>
    <dgm:pt modelId="{421BE42B-B484-3C46-A93B-1B67ABD879D4}" type="sibTrans" cxnId="{D7F36A4E-7180-DE4D-9BEA-707ED8FD459F}">
      <dgm:prSet/>
      <dgm:spPr>
        <a:solidFill>
          <a:srgbClr val="C00000"/>
        </a:solidFill>
        <a:ln w="12700">
          <a:noFill/>
        </a:ln>
        <a:effectLst>
          <a:outerShdw blurRad="63500" sx="102000" sy="102000" algn="ctr" rotWithShape="0">
            <a:prstClr val="black">
              <a:alpha val="40000"/>
            </a:prstClr>
          </a:outerShdw>
        </a:effectLst>
      </dgm:spPr>
      <dgm:t>
        <a:bodyPr/>
        <a:lstStyle/>
        <a:p>
          <a:endParaRPr lang="en-US"/>
        </a:p>
      </dgm:t>
      <dgm:extLst>
        <a:ext uri="{E40237B7-FDA0-4F09-8148-C483321AD2D9}">
          <dgm14:cNvPr xmlns:dgm14="http://schemas.microsoft.com/office/drawing/2010/diagram" id="0" name="" descr="Red arrow pointing from 6 Monitor usefulness back to 1 Realize need"/>
        </a:ext>
      </dgm:extLst>
    </dgm:pt>
    <dgm:pt modelId="{0B9F295C-DEBD-0E4F-8CEC-410AA2CB6FB0}">
      <dgm:prSet custT="1"/>
      <dgm:spPr>
        <a:solidFill>
          <a:srgbClr val="7030A0"/>
        </a:solidFill>
      </dgm:spPr>
      <dgm:t>
        <a:bodyPr/>
        <a:lstStyle/>
        <a:p>
          <a:r>
            <a:rPr lang="en-US" sz="1800" b="0" dirty="0"/>
            <a:t>1</a:t>
          </a:r>
          <a:br>
            <a:rPr lang="en-US" sz="1800" b="0" dirty="0"/>
          </a:br>
          <a:r>
            <a:rPr lang="en-US" sz="1800" b="0" dirty="0"/>
            <a:t>Realize need</a:t>
          </a:r>
        </a:p>
      </dgm:t>
      <dgm:extLst>
        <a:ext uri="{E40237B7-FDA0-4F09-8148-C483321AD2D9}">
          <dgm14:cNvPr xmlns:dgm14="http://schemas.microsoft.com/office/drawing/2010/diagram" id="0" name="" descr="Purple circle at the top of the pictogram (1 Realize need)">
            <a:extLst>
              <a:ext uri="{C183D7F6-B498-43B3-948B-1728B52AA6E4}">
                <adec:decorative xmlns:adec="http://schemas.microsoft.com/office/drawing/2017/decorative" val="0"/>
              </a:ext>
            </a:extLst>
          </dgm14:cNvPr>
        </a:ext>
      </dgm:extLst>
    </dgm:pt>
    <dgm:pt modelId="{5CD34FE2-9E69-B147-BFA8-DC96F9773011}" type="parTrans" cxnId="{1862F874-E66A-0E4F-9A45-56F4BD187D7F}">
      <dgm:prSet/>
      <dgm:spPr/>
      <dgm:t>
        <a:bodyPr/>
        <a:lstStyle/>
        <a:p>
          <a:endParaRPr lang="en-US"/>
        </a:p>
      </dgm:t>
    </dgm:pt>
    <dgm:pt modelId="{F625A95B-74A0-394B-820C-58ACD7568485}" type="sibTrans" cxnId="{1862F874-E66A-0E4F-9A45-56F4BD187D7F}">
      <dgm:prSet/>
      <dgm:spPr>
        <a:solidFill>
          <a:srgbClr val="7030A0"/>
        </a:solidFill>
        <a:ln w="12700" cap="flat" cmpd="sng">
          <a:noFill/>
          <a:tailEnd type="stealth"/>
        </a:ln>
        <a:effectLst>
          <a:outerShdw blurRad="63500" sx="102000" sy="102000" algn="ctr" rotWithShape="0">
            <a:prstClr val="black">
              <a:alpha val="40000"/>
            </a:prstClr>
          </a:outerShdw>
        </a:effectLst>
      </dgm:spPr>
      <dgm:t>
        <a:bodyPr/>
        <a:lstStyle/>
        <a:p>
          <a:endParaRPr lang="en-US" b="1"/>
        </a:p>
      </dgm:t>
      <dgm:extLst>
        <a:ext uri="{E40237B7-FDA0-4F09-8148-C483321AD2D9}">
          <dgm14:cNvPr xmlns:dgm14="http://schemas.microsoft.com/office/drawing/2010/diagram" id="0" name="" descr="Purple arrow pointing from 1 Realize need to 2 Request">
            <a:extLst>
              <a:ext uri="{C183D7F6-B498-43B3-948B-1728B52AA6E4}">
                <adec:decorative xmlns:adec="http://schemas.microsoft.com/office/drawing/2017/decorative" val="0"/>
              </a:ext>
            </a:extLst>
          </dgm14:cNvPr>
        </a:ext>
      </dgm:extLst>
    </dgm:pt>
    <dgm:pt modelId="{D9B8CE8A-0AA1-D747-988F-2C6804407D30}" type="pres">
      <dgm:prSet presAssocID="{B5A6D55E-B826-944C-8A65-5B46A7FF7103}" presName="cycle" presStyleCnt="0">
        <dgm:presLayoutVars>
          <dgm:dir/>
          <dgm:resizeHandles val="exact"/>
        </dgm:presLayoutVars>
      </dgm:prSet>
      <dgm:spPr/>
    </dgm:pt>
    <dgm:pt modelId="{279AB798-9B74-4041-8F77-A099A0EC19C2}" type="pres">
      <dgm:prSet presAssocID="{0B9F295C-DEBD-0E4F-8CEC-410AA2CB6FB0}" presName="node" presStyleLbl="node1" presStyleIdx="0" presStyleCnt="6" custScaleX="120415" custScaleY="120415">
        <dgm:presLayoutVars>
          <dgm:bulletEnabled val="1"/>
        </dgm:presLayoutVars>
      </dgm:prSet>
      <dgm:spPr/>
    </dgm:pt>
    <dgm:pt modelId="{1E9C98C3-00F9-8E47-9719-316FC8BAC21D}" type="pres">
      <dgm:prSet presAssocID="{F625A95B-74A0-394B-820C-58ACD7568485}" presName="sibTrans" presStyleLbl="sibTrans2D1" presStyleIdx="0" presStyleCnt="6" custScaleX="147879" custScaleY="39315" custLinFactNeighborX="6235"/>
      <dgm:spPr/>
    </dgm:pt>
    <dgm:pt modelId="{8FEC1B31-77E9-724D-AFAF-2D1365129F57}" type="pres">
      <dgm:prSet presAssocID="{F625A95B-74A0-394B-820C-58ACD7568485}" presName="connectorText" presStyleLbl="sibTrans2D1" presStyleIdx="0" presStyleCnt="6"/>
      <dgm:spPr/>
    </dgm:pt>
    <dgm:pt modelId="{856492A4-3F80-F841-8072-20B70BA7428C}" type="pres">
      <dgm:prSet presAssocID="{81920F22-7E2C-3F4C-9CF1-C3E22BDC807B}" presName="node" presStyleLbl="node1" presStyleIdx="1" presStyleCnt="6" custScaleX="120415" custScaleY="120415">
        <dgm:presLayoutVars>
          <dgm:bulletEnabled val="1"/>
        </dgm:presLayoutVars>
      </dgm:prSet>
      <dgm:spPr/>
    </dgm:pt>
    <dgm:pt modelId="{AD7E75CD-8BC0-CA4A-81B7-876E4EAACF55}" type="pres">
      <dgm:prSet presAssocID="{A76BB35C-159E-8948-BEF4-F9E7F96B38B7}" presName="sibTrans" presStyleLbl="sibTrans2D1" presStyleIdx="1" presStyleCnt="6" custScaleX="147879" custScaleY="39315" custLinFactNeighborX="0"/>
      <dgm:spPr/>
    </dgm:pt>
    <dgm:pt modelId="{E829C8F6-179F-2844-A599-C66B47A59376}" type="pres">
      <dgm:prSet presAssocID="{A76BB35C-159E-8948-BEF4-F9E7F96B38B7}" presName="connectorText" presStyleLbl="sibTrans2D1" presStyleIdx="1" presStyleCnt="6"/>
      <dgm:spPr/>
    </dgm:pt>
    <dgm:pt modelId="{157CF623-0BAD-EA44-92BE-0272E1ED38E4}" type="pres">
      <dgm:prSet presAssocID="{113D88B6-85ED-844A-824C-F27D7D8C8D92}" presName="node" presStyleLbl="node1" presStyleIdx="2" presStyleCnt="6" custScaleX="120415" custScaleY="120415">
        <dgm:presLayoutVars>
          <dgm:bulletEnabled val="1"/>
        </dgm:presLayoutVars>
      </dgm:prSet>
      <dgm:spPr/>
    </dgm:pt>
    <dgm:pt modelId="{8E3FB4C7-9DE8-6747-A3D6-DCEEFCB9717E}" type="pres">
      <dgm:prSet presAssocID="{DA1E4A31-02C0-7248-A59E-F531C78919AF}" presName="sibTrans" presStyleLbl="sibTrans2D1" presStyleIdx="2" presStyleCnt="6" custScaleX="147879" custScaleY="39315" custLinFactNeighborX="0"/>
      <dgm:spPr/>
    </dgm:pt>
    <dgm:pt modelId="{F2AA6747-80A3-FE4E-96EA-5213C014C727}" type="pres">
      <dgm:prSet presAssocID="{DA1E4A31-02C0-7248-A59E-F531C78919AF}" presName="connectorText" presStyleLbl="sibTrans2D1" presStyleIdx="2" presStyleCnt="6"/>
      <dgm:spPr/>
    </dgm:pt>
    <dgm:pt modelId="{7E74D8CE-6D25-D24B-8543-0221FA2D5FA8}" type="pres">
      <dgm:prSet presAssocID="{FD83A445-FF1C-A245-88B9-E63D71BB05CB}" presName="node" presStyleLbl="node1" presStyleIdx="3" presStyleCnt="6" custScaleX="120415" custScaleY="120415">
        <dgm:presLayoutVars>
          <dgm:bulletEnabled val="1"/>
        </dgm:presLayoutVars>
      </dgm:prSet>
      <dgm:spPr/>
    </dgm:pt>
    <dgm:pt modelId="{0DCA08F5-E05C-6F4D-AA4F-07D32F858FB3}" type="pres">
      <dgm:prSet presAssocID="{88046BE3-6D11-9D4D-8AD6-C164B0796AE3}" presName="sibTrans" presStyleLbl="sibTrans2D1" presStyleIdx="3" presStyleCnt="6" custScaleX="147879" custScaleY="39315" custLinFactNeighborX="0"/>
      <dgm:spPr/>
    </dgm:pt>
    <dgm:pt modelId="{908CE783-29CB-864C-9570-7E253645827A}" type="pres">
      <dgm:prSet presAssocID="{88046BE3-6D11-9D4D-8AD6-C164B0796AE3}" presName="connectorText" presStyleLbl="sibTrans2D1" presStyleIdx="3" presStyleCnt="6"/>
      <dgm:spPr/>
    </dgm:pt>
    <dgm:pt modelId="{3AA57709-FB3F-3B48-9048-3CC57E31C32F}" type="pres">
      <dgm:prSet presAssocID="{D6A0FEFF-0C51-6746-A714-0C5B7463DBF3}" presName="node" presStyleLbl="node1" presStyleIdx="4" presStyleCnt="6" custScaleX="120415" custScaleY="120415">
        <dgm:presLayoutVars>
          <dgm:bulletEnabled val="1"/>
        </dgm:presLayoutVars>
      </dgm:prSet>
      <dgm:spPr/>
    </dgm:pt>
    <dgm:pt modelId="{9F2CFA2C-95E1-E642-A82F-5D9E09AE9E70}" type="pres">
      <dgm:prSet presAssocID="{CD6D769C-A374-0E49-B97B-701A95DADD09}" presName="sibTrans" presStyleLbl="sibTrans2D1" presStyleIdx="4" presStyleCnt="6" custScaleX="147879" custScaleY="39315" custLinFactNeighborX="0"/>
      <dgm:spPr/>
    </dgm:pt>
    <dgm:pt modelId="{37E28C43-7306-5B45-A94C-9086E9F6289C}" type="pres">
      <dgm:prSet presAssocID="{CD6D769C-A374-0E49-B97B-701A95DADD09}" presName="connectorText" presStyleLbl="sibTrans2D1" presStyleIdx="4" presStyleCnt="6"/>
      <dgm:spPr/>
    </dgm:pt>
    <dgm:pt modelId="{A04E53D4-DB19-6B4E-AE26-B9209CBD723E}" type="pres">
      <dgm:prSet presAssocID="{35A7935D-F7EF-4D4F-8D7F-79BC05F38BF0}" presName="node" presStyleLbl="node1" presStyleIdx="5" presStyleCnt="6" custScaleX="120415" custScaleY="120415">
        <dgm:presLayoutVars>
          <dgm:bulletEnabled val="1"/>
        </dgm:presLayoutVars>
      </dgm:prSet>
      <dgm:spPr/>
    </dgm:pt>
    <dgm:pt modelId="{E9F5BE46-B306-254A-92C5-D4358ECB74EC}" type="pres">
      <dgm:prSet presAssocID="{421BE42B-B484-3C46-A93B-1B67ABD879D4}" presName="sibTrans" presStyleLbl="sibTrans2D1" presStyleIdx="5" presStyleCnt="6" custScaleX="147879" custScaleY="39315"/>
      <dgm:spPr/>
    </dgm:pt>
    <dgm:pt modelId="{45262C36-E745-854A-9D97-62BCFFEA5101}" type="pres">
      <dgm:prSet presAssocID="{421BE42B-B484-3C46-A93B-1B67ABD879D4}" presName="connectorText" presStyleLbl="sibTrans2D1" presStyleIdx="5" presStyleCnt="6"/>
      <dgm:spPr/>
    </dgm:pt>
  </dgm:ptLst>
  <dgm:cxnLst>
    <dgm:cxn modelId="{9B85D60C-9D9F-D140-8B7F-9722226CECC7}" type="presOf" srcId="{81920F22-7E2C-3F4C-9CF1-C3E22BDC807B}" destId="{856492A4-3F80-F841-8072-20B70BA7428C}" srcOrd="0" destOrd="0" presId="urn:microsoft.com/office/officeart/2005/8/layout/cycle2"/>
    <dgm:cxn modelId="{5625631E-C590-0645-8845-0A2C92025528}" type="presOf" srcId="{B5A6D55E-B826-944C-8A65-5B46A7FF7103}" destId="{D9B8CE8A-0AA1-D747-988F-2C6804407D30}" srcOrd="0" destOrd="0" presId="urn:microsoft.com/office/officeart/2005/8/layout/cycle2"/>
    <dgm:cxn modelId="{01B22921-2689-E940-901D-D90B416C2A46}" type="presOf" srcId="{88046BE3-6D11-9D4D-8AD6-C164B0796AE3}" destId="{908CE783-29CB-864C-9570-7E253645827A}" srcOrd="1" destOrd="0" presId="urn:microsoft.com/office/officeart/2005/8/layout/cycle2"/>
    <dgm:cxn modelId="{C223EC21-1A37-3D4D-8B7D-BFE7F262B7FB}" type="presOf" srcId="{35A7935D-F7EF-4D4F-8D7F-79BC05F38BF0}" destId="{A04E53D4-DB19-6B4E-AE26-B9209CBD723E}" srcOrd="0" destOrd="0" presId="urn:microsoft.com/office/officeart/2005/8/layout/cycle2"/>
    <dgm:cxn modelId="{3BFC6022-93CD-D847-8749-EABD6517F19C}" type="presOf" srcId="{DA1E4A31-02C0-7248-A59E-F531C78919AF}" destId="{8E3FB4C7-9DE8-6747-A3D6-DCEEFCB9717E}" srcOrd="0" destOrd="0" presId="urn:microsoft.com/office/officeart/2005/8/layout/cycle2"/>
    <dgm:cxn modelId="{F0FE4224-A5AD-A94A-ADA1-1DB4CA6A3477}" srcId="{B5A6D55E-B826-944C-8A65-5B46A7FF7103}" destId="{FD83A445-FF1C-A245-88B9-E63D71BB05CB}" srcOrd="3" destOrd="0" parTransId="{DE3BAE0D-F886-1B4F-B390-7CE9094026F8}" sibTransId="{88046BE3-6D11-9D4D-8AD6-C164B0796AE3}"/>
    <dgm:cxn modelId="{37943335-9270-7C41-A31D-13FC25FB6B37}" type="presOf" srcId="{F625A95B-74A0-394B-820C-58ACD7568485}" destId="{8FEC1B31-77E9-724D-AFAF-2D1365129F57}" srcOrd="1" destOrd="0" presId="urn:microsoft.com/office/officeart/2005/8/layout/cycle2"/>
    <dgm:cxn modelId="{3AAD843E-64E6-D145-B0B5-220B781CF8DB}" type="presOf" srcId="{D6A0FEFF-0C51-6746-A714-0C5B7463DBF3}" destId="{3AA57709-FB3F-3B48-9048-3CC57E31C32F}" srcOrd="0" destOrd="0" presId="urn:microsoft.com/office/officeart/2005/8/layout/cycle2"/>
    <dgm:cxn modelId="{D7F36A4E-7180-DE4D-9BEA-707ED8FD459F}" srcId="{B5A6D55E-B826-944C-8A65-5B46A7FF7103}" destId="{35A7935D-F7EF-4D4F-8D7F-79BC05F38BF0}" srcOrd="5" destOrd="0" parTransId="{68267C14-1598-4244-962E-CB8D5AFE161F}" sibTransId="{421BE42B-B484-3C46-A93B-1B67ABD879D4}"/>
    <dgm:cxn modelId="{439B544F-F3ED-A244-9D97-313F0BBCF088}" type="presOf" srcId="{FD83A445-FF1C-A245-88B9-E63D71BB05CB}" destId="{7E74D8CE-6D25-D24B-8543-0221FA2D5FA8}" srcOrd="0" destOrd="0" presId="urn:microsoft.com/office/officeart/2005/8/layout/cycle2"/>
    <dgm:cxn modelId="{1C85B355-F9BA-7C4F-B8CB-6FFE57D70048}" srcId="{B5A6D55E-B826-944C-8A65-5B46A7FF7103}" destId="{113D88B6-85ED-844A-824C-F27D7D8C8D92}" srcOrd="2" destOrd="0" parTransId="{1F299847-35D6-4446-9C95-3CAD6C4634B8}" sibTransId="{DA1E4A31-02C0-7248-A59E-F531C78919AF}"/>
    <dgm:cxn modelId="{484DC964-F4E4-AD4B-861B-D539632A2831}" type="presOf" srcId="{421BE42B-B484-3C46-A93B-1B67ABD879D4}" destId="{E9F5BE46-B306-254A-92C5-D4358ECB74EC}" srcOrd="0" destOrd="0" presId="urn:microsoft.com/office/officeart/2005/8/layout/cycle2"/>
    <dgm:cxn modelId="{1862F874-E66A-0E4F-9A45-56F4BD187D7F}" srcId="{B5A6D55E-B826-944C-8A65-5B46A7FF7103}" destId="{0B9F295C-DEBD-0E4F-8CEC-410AA2CB6FB0}" srcOrd="0" destOrd="0" parTransId="{5CD34FE2-9E69-B147-BFA8-DC96F9773011}" sibTransId="{F625A95B-74A0-394B-820C-58ACD7568485}"/>
    <dgm:cxn modelId="{00FEC27A-67FF-CB4C-92E8-D3D42802D06A}" type="presOf" srcId="{88046BE3-6D11-9D4D-8AD6-C164B0796AE3}" destId="{0DCA08F5-E05C-6F4D-AA4F-07D32F858FB3}" srcOrd="0" destOrd="0" presId="urn:microsoft.com/office/officeart/2005/8/layout/cycle2"/>
    <dgm:cxn modelId="{7173A980-680E-9C4B-A1A3-3AF2141A72D0}" type="presOf" srcId="{0B9F295C-DEBD-0E4F-8CEC-410AA2CB6FB0}" destId="{279AB798-9B74-4041-8F77-A099A0EC19C2}" srcOrd="0" destOrd="0" presId="urn:microsoft.com/office/officeart/2005/8/layout/cycle2"/>
    <dgm:cxn modelId="{5B2C2883-CB0A-DA43-B72A-59A7CF14F075}" srcId="{B5A6D55E-B826-944C-8A65-5B46A7FF7103}" destId="{D6A0FEFF-0C51-6746-A714-0C5B7463DBF3}" srcOrd="4" destOrd="0" parTransId="{587435BE-021E-874C-92EA-C0E26BD33FD6}" sibTransId="{CD6D769C-A374-0E49-B97B-701A95DADD09}"/>
    <dgm:cxn modelId="{BB445687-F42E-9B4B-B799-1B3E0C80490C}" type="presOf" srcId="{421BE42B-B484-3C46-A93B-1B67ABD879D4}" destId="{45262C36-E745-854A-9D97-62BCFFEA5101}" srcOrd="1" destOrd="0" presId="urn:microsoft.com/office/officeart/2005/8/layout/cycle2"/>
    <dgm:cxn modelId="{968E7F95-801D-8440-B8C9-FB210CF9FAD5}" type="presOf" srcId="{DA1E4A31-02C0-7248-A59E-F531C78919AF}" destId="{F2AA6747-80A3-FE4E-96EA-5213C014C727}" srcOrd="1" destOrd="0" presId="urn:microsoft.com/office/officeart/2005/8/layout/cycle2"/>
    <dgm:cxn modelId="{44702299-18E7-3A49-B040-65F8815A25BC}" type="presOf" srcId="{A76BB35C-159E-8948-BEF4-F9E7F96B38B7}" destId="{AD7E75CD-8BC0-CA4A-81B7-876E4EAACF55}" srcOrd="0" destOrd="0" presId="urn:microsoft.com/office/officeart/2005/8/layout/cycle2"/>
    <dgm:cxn modelId="{79AAA8A4-6BED-594C-AA5A-9934C8967205}" type="presOf" srcId="{F625A95B-74A0-394B-820C-58ACD7568485}" destId="{1E9C98C3-00F9-8E47-9719-316FC8BAC21D}" srcOrd="0" destOrd="0" presId="urn:microsoft.com/office/officeart/2005/8/layout/cycle2"/>
    <dgm:cxn modelId="{AC7579B5-C7D6-8F47-90DD-9AF32A00E9AD}" type="presOf" srcId="{A76BB35C-159E-8948-BEF4-F9E7F96B38B7}" destId="{E829C8F6-179F-2844-A599-C66B47A59376}" srcOrd="1" destOrd="0" presId="urn:microsoft.com/office/officeart/2005/8/layout/cycle2"/>
    <dgm:cxn modelId="{CF5D84BE-ED3A-5C4E-BD5C-4B9C8E823098}" type="presOf" srcId="{CD6D769C-A374-0E49-B97B-701A95DADD09}" destId="{37E28C43-7306-5B45-A94C-9086E9F6289C}" srcOrd="1" destOrd="0" presId="urn:microsoft.com/office/officeart/2005/8/layout/cycle2"/>
    <dgm:cxn modelId="{29AD3EE6-0410-9246-A2A6-7741DC0DFAC3}" srcId="{B5A6D55E-B826-944C-8A65-5B46A7FF7103}" destId="{81920F22-7E2C-3F4C-9CF1-C3E22BDC807B}" srcOrd="1" destOrd="0" parTransId="{F65D298C-FCE3-0F41-9270-795CD3DFC224}" sibTransId="{A76BB35C-159E-8948-BEF4-F9E7F96B38B7}"/>
    <dgm:cxn modelId="{45974EFC-493F-5B43-ADEE-8B435934E5F8}" type="presOf" srcId="{113D88B6-85ED-844A-824C-F27D7D8C8D92}" destId="{157CF623-0BAD-EA44-92BE-0272E1ED38E4}" srcOrd="0" destOrd="0" presId="urn:microsoft.com/office/officeart/2005/8/layout/cycle2"/>
    <dgm:cxn modelId="{DCD4E9FE-D73C-9A4C-BA5D-E57B873B2E5C}" type="presOf" srcId="{CD6D769C-A374-0E49-B97B-701A95DADD09}" destId="{9F2CFA2C-95E1-E642-A82F-5D9E09AE9E70}" srcOrd="0" destOrd="0" presId="urn:microsoft.com/office/officeart/2005/8/layout/cycle2"/>
    <dgm:cxn modelId="{BF041067-C26B-A34D-B0E2-D36CAC9A58D4}" type="presParOf" srcId="{D9B8CE8A-0AA1-D747-988F-2C6804407D30}" destId="{279AB798-9B74-4041-8F77-A099A0EC19C2}" srcOrd="0" destOrd="0" presId="urn:microsoft.com/office/officeart/2005/8/layout/cycle2"/>
    <dgm:cxn modelId="{EEA9EB9E-86E0-F244-B244-166839F2DBB8}" type="presParOf" srcId="{D9B8CE8A-0AA1-D747-988F-2C6804407D30}" destId="{1E9C98C3-00F9-8E47-9719-316FC8BAC21D}" srcOrd="1" destOrd="0" presId="urn:microsoft.com/office/officeart/2005/8/layout/cycle2"/>
    <dgm:cxn modelId="{968381D8-892A-CB4C-87E5-B9CCC1105999}" type="presParOf" srcId="{1E9C98C3-00F9-8E47-9719-316FC8BAC21D}" destId="{8FEC1B31-77E9-724D-AFAF-2D1365129F57}" srcOrd="0" destOrd="0" presId="urn:microsoft.com/office/officeart/2005/8/layout/cycle2"/>
    <dgm:cxn modelId="{BF332AFD-BE09-BE49-AFDD-DE65CAC38610}" type="presParOf" srcId="{D9B8CE8A-0AA1-D747-988F-2C6804407D30}" destId="{856492A4-3F80-F841-8072-20B70BA7428C}" srcOrd="2" destOrd="0" presId="urn:microsoft.com/office/officeart/2005/8/layout/cycle2"/>
    <dgm:cxn modelId="{64199C75-B211-3A44-9E9D-4698033C1C3C}" type="presParOf" srcId="{D9B8CE8A-0AA1-D747-988F-2C6804407D30}" destId="{AD7E75CD-8BC0-CA4A-81B7-876E4EAACF55}" srcOrd="3" destOrd="0" presId="urn:microsoft.com/office/officeart/2005/8/layout/cycle2"/>
    <dgm:cxn modelId="{258B6476-091F-9545-9351-D3B1FE394E9E}" type="presParOf" srcId="{AD7E75CD-8BC0-CA4A-81B7-876E4EAACF55}" destId="{E829C8F6-179F-2844-A599-C66B47A59376}" srcOrd="0" destOrd="0" presId="urn:microsoft.com/office/officeart/2005/8/layout/cycle2"/>
    <dgm:cxn modelId="{05B4C13C-8C9F-4643-8B07-5F51F34C8D73}" type="presParOf" srcId="{D9B8CE8A-0AA1-D747-988F-2C6804407D30}" destId="{157CF623-0BAD-EA44-92BE-0272E1ED38E4}" srcOrd="4" destOrd="0" presId="urn:microsoft.com/office/officeart/2005/8/layout/cycle2"/>
    <dgm:cxn modelId="{8A8889B7-F154-2441-83DC-B180D9BE69FD}" type="presParOf" srcId="{D9B8CE8A-0AA1-D747-988F-2C6804407D30}" destId="{8E3FB4C7-9DE8-6747-A3D6-DCEEFCB9717E}" srcOrd="5" destOrd="0" presId="urn:microsoft.com/office/officeart/2005/8/layout/cycle2"/>
    <dgm:cxn modelId="{892AFD60-89A7-364F-A73C-A97175A819C8}" type="presParOf" srcId="{8E3FB4C7-9DE8-6747-A3D6-DCEEFCB9717E}" destId="{F2AA6747-80A3-FE4E-96EA-5213C014C727}" srcOrd="0" destOrd="0" presId="urn:microsoft.com/office/officeart/2005/8/layout/cycle2"/>
    <dgm:cxn modelId="{546E9424-38EC-C346-9267-F54501CC97E6}" type="presParOf" srcId="{D9B8CE8A-0AA1-D747-988F-2C6804407D30}" destId="{7E74D8CE-6D25-D24B-8543-0221FA2D5FA8}" srcOrd="6" destOrd="0" presId="urn:microsoft.com/office/officeart/2005/8/layout/cycle2"/>
    <dgm:cxn modelId="{878A0BDC-FE50-BC47-B187-0460DA8B923F}" type="presParOf" srcId="{D9B8CE8A-0AA1-D747-988F-2C6804407D30}" destId="{0DCA08F5-E05C-6F4D-AA4F-07D32F858FB3}" srcOrd="7" destOrd="0" presId="urn:microsoft.com/office/officeart/2005/8/layout/cycle2"/>
    <dgm:cxn modelId="{B712B37B-1D97-8E4C-B469-9EBA3F507E6A}" type="presParOf" srcId="{0DCA08F5-E05C-6F4D-AA4F-07D32F858FB3}" destId="{908CE783-29CB-864C-9570-7E253645827A}" srcOrd="0" destOrd="0" presId="urn:microsoft.com/office/officeart/2005/8/layout/cycle2"/>
    <dgm:cxn modelId="{2E51F5DD-BD2B-A44B-B988-83609930F6E2}" type="presParOf" srcId="{D9B8CE8A-0AA1-D747-988F-2C6804407D30}" destId="{3AA57709-FB3F-3B48-9048-3CC57E31C32F}" srcOrd="8" destOrd="0" presId="urn:microsoft.com/office/officeart/2005/8/layout/cycle2"/>
    <dgm:cxn modelId="{7DDCA21B-3398-6E49-8200-2B7B6ED2836D}" type="presParOf" srcId="{D9B8CE8A-0AA1-D747-988F-2C6804407D30}" destId="{9F2CFA2C-95E1-E642-A82F-5D9E09AE9E70}" srcOrd="9" destOrd="0" presId="urn:microsoft.com/office/officeart/2005/8/layout/cycle2"/>
    <dgm:cxn modelId="{A5A1179A-AD99-A040-A6A9-8D0F0B74D11B}" type="presParOf" srcId="{9F2CFA2C-95E1-E642-A82F-5D9E09AE9E70}" destId="{37E28C43-7306-5B45-A94C-9086E9F6289C}" srcOrd="0" destOrd="0" presId="urn:microsoft.com/office/officeart/2005/8/layout/cycle2"/>
    <dgm:cxn modelId="{127CE7ED-4963-5847-88B7-F93A9D7F6277}" type="presParOf" srcId="{D9B8CE8A-0AA1-D747-988F-2C6804407D30}" destId="{A04E53D4-DB19-6B4E-AE26-B9209CBD723E}" srcOrd="10" destOrd="0" presId="urn:microsoft.com/office/officeart/2005/8/layout/cycle2"/>
    <dgm:cxn modelId="{53C87455-D390-6942-B8C3-E9FA6BD91AAE}" type="presParOf" srcId="{D9B8CE8A-0AA1-D747-988F-2C6804407D30}" destId="{E9F5BE46-B306-254A-92C5-D4358ECB74EC}" srcOrd="11" destOrd="0" presId="urn:microsoft.com/office/officeart/2005/8/layout/cycle2"/>
    <dgm:cxn modelId="{6806D217-2E6E-714F-AC71-2DDAF90C75EE}" type="presParOf" srcId="{E9F5BE46-B306-254A-92C5-D4358ECB74EC}" destId="{45262C36-E745-854A-9D97-62BCFFEA510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9AB798-9B74-4041-8F77-A099A0EC19C2}">
      <dsp:nvSpPr>
        <dsp:cNvPr id="0" name=""/>
        <dsp:cNvSpPr/>
      </dsp:nvSpPr>
      <dsp:spPr>
        <a:xfrm>
          <a:off x="1842666" y="-152517"/>
          <a:ext cx="1799478" cy="1799478"/>
        </a:xfrm>
        <a:prstGeom prst="ellipse">
          <a:avLst/>
        </a:prstGeom>
        <a:solidFill>
          <a:srgbClr val="7030A0"/>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kern="1200" dirty="0"/>
            <a:t>1</a:t>
          </a:r>
          <a:br>
            <a:rPr lang="en-US" sz="1800" b="0" kern="1200" dirty="0"/>
          </a:br>
          <a:r>
            <a:rPr lang="en-US" sz="1800" b="0" kern="1200" dirty="0"/>
            <a:t>Realize need</a:t>
          </a:r>
        </a:p>
      </dsp:txBody>
      <dsp:txXfrm>
        <a:off x="2106193" y="111010"/>
        <a:ext cx="1272424" cy="1272424"/>
      </dsp:txXfrm>
    </dsp:sp>
    <dsp:sp modelId="{1E9C98C3-00F9-8E47-9719-316FC8BAC21D}">
      <dsp:nvSpPr>
        <dsp:cNvPr id="0" name=""/>
        <dsp:cNvSpPr/>
      </dsp:nvSpPr>
      <dsp:spPr>
        <a:xfrm rot="1800000">
          <a:off x="3548731" y="1205460"/>
          <a:ext cx="347484" cy="198288"/>
        </a:xfrm>
        <a:prstGeom prst="rightArrow">
          <a:avLst>
            <a:gd name="adj1" fmla="val 60000"/>
            <a:gd name="adj2" fmla="val 50000"/>
          </a:avLst>
        </a:prstGeom>
        <a:solidFill>
          <a:srgbClr val="7030A0"/>
        </a:solidFill>
        <a:ln w="12700" cap="flat" cmpd="sng">
          <a:noFill/>
          <a:tailEnd type="stealth"/>
        </a:ln>
        <a:effectLst>
          <a:outerShdw blurRad="63500" sx="102000" sy="102000" algn="ctr"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b="1" kern="1200"/>
        </a:p>
      </dsp:txBody>
      <dsp:txXfrm>
        <a:off x="3552716" y="1230247"/>
        <a:ext cx="287998" cy="118972"/>
      </dsp:txXfrm>
    </dsp:sp>
    <dsp:sp modelId="{856492A4-3F80-F841-8072-20B70BA7428C}">
      <dsp:nvSpPr>
        <dsp:cNvPr id="0" name=""/>
        <dsp:cNvSpPr/>
      </dsp:nvSpPr>
      <dsp:spPr>
        <a:xfrm>
          <a:off x="3785018" y="968899"/>
          <a:ext cx="1799478" cy="1799478"/>
        </a:xfrm>
        <a:prstGeom prst="ellipse">
          <a:avLst/>
        </a:prstGeom>
        <a:solidFill>
          <a:srgbClr val="0070C0"/>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kern="1200" dirty="0"/>
            <a:t>2</a:t>
          </a:r>
          <a:br>
            <a:rPr lang="en-US" sz="1800" b="0" kern="1200" dirty="0"/>
          </a:br>
          <a:r>
            <a:rPr lang="en-US" sz="1800" b="0" kern="1200" dirty="0"/>
            <a:t>Request</a:t>
          </a:r>
        </a:p>
      </dsp:txBody>
      <dsp:txXfrm>
        <a:off x="4048545" y="1232426"/>
        <a:ext cx="1272424" cy="1272424"/>
      </dsp:txXfrm>
    </dsp:sp>
    <dsp:sp modelId="{AD7E75CD-8BC0-CA4A-81B7-876E4EAACF55}">
      <dsp:nvSpPr>
        <dsp:cNvPr id="0" name=""/>
        <dsp:cNvSpPr/>
      </dsp:nvSpPr>
      <dsp:spPr>
        <a:xfrm rot="5400000">
          <a:off x="4511015" y="2884261"/>
          <a:ext cx="347484" cy="198288"/>
        </a:xfrm>
        <a:prstGeom prst="rightArrow">
          <a:avLst>
            <a:gd name="adj1" fmla="val 60000"/>
            <a:gd name="adj2" fmla="val 50000"/>
          </a:avLst>
        </a:prstGeom>
        <a:solidFill>
          <a:srgbClr val="0070C0"/>
        </a:solidFill>
        <a:ln w="12700">
          <a:noFill/>
        </a:ln>
        <a:effectLst>
          <a:outerShdw blurRad="63500" sx="102000" sy="102000" algn="ctr"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540758" y="2894176"/>
        <a:ext cx="287998" cy="118972"/>
      </dsp:txXfrm>
    </dsp:sp>
    <dsp:sp modelId="{157CF623-0BAD-EA44-92BE-0272E1ED38E4}">
      <dsp:nvSpPr>
        <dsp:cNvPr id="0" name=""/>
        <dsp:cNvSpPr/>
      </dsp:nvSpPr>
      <dsp:spPr>
        <a:xfrm>
          <a:off x="3785018" y="3211734"/>
          <a:ext cx="1799478" cy="1799478"/>
        </a:xfrm>
        <a:prstGeom prst="ellipse">
          <a:avLst/>
        </a:prstGeom>
        <a:solidFill>
          <a:srgbClr val="00B050"/>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kern="1200" dirty="0"/>
            <a:t>3</a:t>
          </a:r>
          <a:br>
            <a:rPr lang="en-US" sz="1800" b="0" kern="1200" dirty="0"/>
          </a:br>
          <a:r>
            <a:rPr lang="en-US" sz="1800" b="0" kern="1200" dirty="0"/>
            <a:t>Provide disability info</a:t>
          </a:r>
        </a:p>
      </dsp:txBody>
      <dsp:txXfrm>
        <a:off x="4048545" y="3475261"/>
        <a:ext cx="1272424" cy="1272424"/>
      </dsp:txXfrm>
    </dsp:sp>
    <dsp:sp modelId="{8E3FB4C7-9DE8-6747-A3D6-DCEEFCB9717E}">
      <dsp:nvSpPr>
        <dsp:cNvPr id="0" name=""/>
        <dsp:cNvSpPr/>
      </dsp:nvSpPr>
      <dsp:spPr>
        <a:xfrm rot="9000000">
          <a:off x="3545598" y="4569712"/>
          <a:ext cx="347484" cy="198288"/>
        </a:xfrm>
        <a:prstGeom prst="rightArrow">
          <a:avLst>
            <a:gd name="adj1" fmla="val 60000"/>
            <a:gd name="adj2" fmla="val 50000"/>
          </a:avLst>
        </a:prstGeom>
        <a:solidFill>
          <a:srgbClr val="00B050"/>
        </a:solidFill>
        <a:ln w="12700">
          <a:noFill/>
        </a:ln>
        <a:effectLst>
          <a:outerShdw blurRad="63500" sx="102000" sy="102000" algn="ctr"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3601099" y="4594499"/>
        <a:ext cx="287998" cy="118972"/>
      </dsp:txXfrm>
    </dsp:sp>
    <dsp:sp modelId="{7E74D8CE-6D25-D24B-8543-0221FA2D5FA8}">
      <dsp:nvSpPr>
        <dsp:cNvPr id="0" name=""/>
        <dsp:cNvSpPr/>
      </dsp:nvSpPr>
      <dsp:spPr>
        <a:xfrm>
          <a:off x="1842666" y="4333151"/>
          <a:ext cx="1799478" cy="1799478"/>
        </a:xfrm>
        <a:prstGeom prst="ellipse">
          <a:avLst/>
        </a:prstGeom>
        <a:solidFill>
          <a:srgbClr val="945200"/>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kern="1200" dirty="0"/>
            <a:t>4</a:t>
          </a:r>
          <a:br>
            <a:rPr lang="en-US" sz="1800" b="0" kern="1200" dirty="0"/>
          </a:br>
          <a:r>
            <a:rPr lang="en-US" sz="1800" b="0" kern="1200" dirty="0"/>
            <a:t>Explore and choose</a:t>
          </a:r>
        </a:p>
      </dsp:txBody>
      <dsp:txXfrm>
        <a:off x="2106193" y="4596678"/>
        <a:ext cx="1272424" cy="1272424"/>
      </dsp:txXfrm>
    </dsp:sp>
    <dsp:sp modelId="{0DCA08F5-E05C-6F4D-AA4F-07D32F858FB3}">
      <dsp:nvSpPr>
        <dsp:cNvPr id="0" name=""/>
        <dsp:cNvSpPr/>
      </dsp:nvSpPr>
      <dsp:spPr>
        <a:xfrm rot="12600000">
          <a:off x="1603247" y="4576362"/>
          <a:ext cx="347484" cy="198288"/>
        </a:xfrm>
        <a:prstGeom prst="rightArrow">
          <a:avLst>
            <a:gd name="adj1" fmla="val 60000"/>
            <a:gd name="adj2" fmla="val 50000"/>
          </a:avLst>
        </a:prstGeom>
        <a:solidFill>
          <a:srgbClr val="945200"/>
        </a:solidFill>
        <a:ln w="12700">
          <a:noFill/>
        </a:ln>
        <a:effectLst>
          <a:outerShdw blurRad="63500" sx="102000" sy="102000" algn="ctr"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1658748" y="4630892"/>
        <a:ext cx="287998" cy="118972"/>
      </dsp:txXfrm>
    </dsp:sp>
    <dsp:sp modelId="{3AA57709-FB3F-3B48-9048-3CC57E31C32F}">
      <dsp:nvSpPr>
        <dsp:cNvPr id="0" name=""/>
        <dsp:cNvSpPr/>
      </dsp:nvSpPr>
      <dsp:spPr>
        <a:xfrm>
          <a:off x="-99684" y="3211734"/>
          <a:ext cx="1799478" cy="1799478"/>
        </a:xfrm>
        <a:prstGeom prst="ellipse">
          <a:avLst/>
        </a:prstGeom>
        <a:solidFill>
          <a:srgbClr val="FF2F92"/>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kern="1200" dirty="0"/>
            <a:t>5</a:t>
          </a:r>
          <a:br>
            <a:rPr lang="en-US" sz="1800" b="0" kern="1200" dirty="0"/>
          </a:br>
          <a:r>
            <a:rPr lang="en-US" sz="1800" b="0" kern="1200" dirty="0"/>
            <a:t>Implement</a:t>
          </a:r>
        </a:p>
      </dsp:txBody>
      <dsp:txXfrm>
        <a:off x="163843" y="3475261"/>
        <a:ext cx="1272424" cy="1272424"/>
      </dsp:txXfrm>
    </dsp:sp>
    <dsp:sp modelId="{9F2CFA2C-95E1-E642-A82F-5D9E09AE9E70}">
      <dsp:nvSpPr>
        <dsp:cNvPr id="0" name=""/>
        <dsp:cNvSpPr/>
      </dsp:nvSpPr>
      <dsp:spPr>
        <a:xfrm rot="16200000">
          <a:off x="626312" y="2897561"/>
          <a:ext cx="347484" cy="198288"/>
        </a:xfrm>
        <a:prstGeom prst="rightArrow">
          <a:avLst>
            <a:gd name="adj1" fmla="val 60000"/>
            <a:gd name="adj2" fmla="val 50000"/>
          </a:avLst>
        </a:prstGeom>
        <a:solidFill>
          <a:srgbClr val="FF2F92"/>
        </a:solidFill>
        <a:ln w="12700">
          <a:noFill/>
        </a:ln>
        <a:effectLst>
          <a:outerShdw blurRad="63500" sx="102000" sy="102000" algn="ctr"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656055" y="2966962"/>
        <a:ext cx="287998" cy="118972"/>
      </dsp:txXfrm>
    </dsp:sp>
    <dsp:sp modelId="{A04E53D4-DB19-6B4E-AE26-B9209CBD723E}">
      <dsp:nvSpPr>
        <dsp:cNvPr id="0" name=""/>
        <dsp:cNvSpPr/>
      </dsp:nvSpPr>
      <dsp:spPr>
        <a:xfrm>
          <a:off x="-99684" y="968899"/>
          <a:ext cx="1799478" cy="1799478"/>
        </a:xfrm>
        <a:prstGeom prst="ellipse">
          <a:avLst/>
        </a:prstGeom>
        <a:solidFill>
          <a:srgbClr val="C00000"/>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kern="1200" dirty="0"/>
            <a:t>6</a:t>
          </a:r>
          <a:br>
            <a:rPr lang="en-US" sz="1800" b="0" kern="1200" dirty="0"/>
          </a:br>
          <a:r>
            <a:rPr lang="en-US" sz="1800" b="0" kern="1200" dirty="0"/>
            <a:t>Monitor usefulness</a:t>
          </a:r>
        </a:p>
      </dsp:txBody>
      <dsp:txXfrm>
        <a:off x="163843" y="1232426"/>
        <a:ext cx="1272424" cy="1272424"/>
      </dsp:txXfrm>
    </dsp:sp>
    <dsp:sp modelId="{E9F5BE46-B306-254A-92C5-D4358ECB74EC}">
      <dsp:nvSpPr>
        <dsp:cNvPr id="0" name=""/>
        <dsp:cNvSpPr/>
      </dsp:nvSpPr>
      <dsp:spPr>
        <a:xfrm rot="19800000">
          <a:off x="1591728" y="1212111"/>
          <a:ext cx="347484" cy="198288"/>
        </a:xfrm>
        <a:prstGeom prst="rightArrow">
          <a:avLst>
            <a:gd name="adj1" fmla="val 60000"/>
            <a:gd name="adj2" fmla="val 50000"/>
          </a:avLst>
        </a:prstGeom>
        <a:solidFill>
          <a:srgbClr val="C00000"/>
        </a:solidFill>
        <a:ln w="12700">
          <a:noFill/>
        </a:ln>
        <a:effectLst>
          <a:outerShdw blurRad="63500" sx="102000" sy="102000" algn="ctr"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595713" y="1266641"/>
        <a:ext cx="287998" cy="11897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00998F-5668-6946-9983-119C8CC3ADB3}" type="datetimeFigureOut">
              <a:rPr lang="en-US" smtClean="0"/>
              <a:t>8/27/25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DFF5BA-1896-7B40-B9B7-C90077B1ACF0}" type="slidenum">
              <a:rPr lang="en-US" smtClean="0"/>
              <a:t>‹#›</a:t>
            </a:fld>
            <a:endParaRPr lang="en-US"/>
          </a:p>
        </p:txBody>
      </p:sp>
    </p:spTree>
    <p:extLst>
      <p:ext uri="{BB962C8B-B14F-4D97-AF65-F5344CB8AC3E}">
        <p14:creationId xmlns:p14="http://schemas.microsoft.com/office/powerpoint/2010/main" val="4222982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1</a:t>
            </a:fld>
            <a:endParaRPr lang="en-US"/>
          </a:p>
        </p:txBody>
      </p:sp>
    </p:spTree>
    <p:extLst>
      <p:ext uri="{BB962C8B-B14F-4D97-AF65-F5344CB8AC3E}">
        <p14:creationId xmlns:p14="http://schemas.microsoft.com/office/powerpoint/2010/main" val="4074898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none" dirty="0"/>
              <a:t>Physical or Mental Impairments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rgbClr val="000000"/>
                </a:solidFill>
                <a:effectLst/>
                <a:latin typeface="Arial" panose="020B0604020202020204" pitchFamily="34" charset="0"/>
                <a:ea typeface="+mn-ea"/>
                <a:cs typeface="+mn-cs"/>
              </a:rPr>
              <a:t>ADA regulations do not list all impairment, diseases, or conditions that make up "physical or mental impairments." There are so many possible impairments, it would be impossible to list them all.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rgbClr val="000000"/>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none" dirty="0"/>
              <a:t>Major Life Activities</a:t>
            </a:r>
          </a:p>
          <a:p>
            <a:r>
              <a:rPr lang="en-US" b="0" i="0" dirty="0">
                <a:solidFill>
                  <a:srgbClr val="000000"/>
                </a:solidFill>
                <a:effectLst/>
                <a:latin typeface="Arial" panose="020B0604020202020204" pitchFamily="34" charset="0"/>
              </a:rPr>
              <a:t>Other examples of major life activities are sleeping, caring for one’s self, performing manual tasks, and working. Major life activities also include major bodily functions such as immune system functions, normal cell growth, digestive, bowel, bladder, neurological, brain, respiratory, circulatory, endocrine, and reproductive functions.</a:t>
            </a:r>
          </a:p>
          <a:p>
            <a:endParaRPr lang="en-US" b="0" i="0"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kern="1200" dirty="0">
                <a:solidFill>
                  <a:schemeClr val="tx1"/>
                </a:solidFill>
                <a:latin typeface="+mn-lt"/>
                <a:ea typeface="+mn-ea"/>
                <a:cs typeface="+mn-cs"/>
              </a:rPr>
              <a:t>Substantial Limitations</a:t>
            </a:r>
          </a:p>
          <a:p>
            <a:r>
              <a:rPr lang="en-US" dirty="0"/>
              <a:t>An impairment is a "disability" under the ADA if it substantially limits one or more major life activities. A person’s ability to perform a major life activity should be compared to the ability of “most people”, but not on how disabled a person is. The focus should be on whether someone experienced discrimination on the basis of disability.</a:t>
            </a:r>
          </a:p>
          <a:p>
            <a:endParaRPr lang="en-US" dirty="0"/>
          </a:p>
          <a:p>
            <a:pPr marL="0" indent="0">
              <a:buFont typeface="Arial" panose="020B0604020202020204" pitchFamily="34" charset="0"/>
              <a:buNone/>
            </a:pPr>
            <a:r>
              <a:rPr lang="en-US" sz="1200" b="1" u="none" kern="1200" dirty="0">
                <a:solidFill>
                  <a:schemeClr val="tx1"/>
                </a:solidFill>
                <a:latin typeface="+mn-lt"/>
                <a:ea typeface="+mn-ea"/>
                <a:cs typeface="+mn-cs"/>
              </a:rPr>
              <a:t>Difference in Definitions</a:t>
            </a:r>
            <a:endParaRPr lang="en-US" dirty="0"/>
          </a:p>
          <a:p>
            <a:r>
              <a:rPr lang="en-US" dirty="0"/>
              <a:t>The definition of disability is slightly different according to three other federal laws that address disability rights, including the Rehabilitation Act, the Individuals with Disabilities Education Act (IDEA), and the Air Carrier Access Act.</a:t>
            </a:r>
          </a:p>
        </p:txBody>
      </p:sp>
      <p:sp>
        <p:nvSpPr>
          <p:cNvPr id="4" name="Slide Number Placeholder 3"/>
          <p:cNvSpPr>
            <a:spLocks noGrp="1"/>
          </p:cNvSpPr>
          <p:nvPr>
            <p:ph type="sldNum" sz="quarter" idx="5"/>
          </p:nvPr>
        </p:nvSpPr>
        <p:spPr/>
        <p:txBody>
          <a:bodyPr/>
          <a:lstStyle/>
          <a:p>
            <a:fld id="{E4DFF5BA-1896-7B40-B9B7-C90077B1ACF0}" type="slidenum">
              <a:rPr lang="en-US" smtClean="0"/>
              <a:t>10</a:t>
            </a:fld>
            <a:endParaRPr lang="en-US"/>
          </a:p>
        </p:txBody>
      </p:sp>
    </p:spTree>
    <p:extLst>
      <p:ext uri="{BB962C8B-B14F-4D97-AF65-F5344CB8AC3E}">
        <p14:creationId xmlns:p14="http://schemas.microsoft.com/office/powerpoint/2010/main" val="1546621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4DFF5BA-1896-7B40-B9B7-C90077B1ACF0}" type="slidenum">
              <a:rPr lang="en-US" smtClean="0"/>
              <a:t>11</a:t>
            </a:fld>
            <a:endParaRPr lang="en-US"/>
          </a:p>
        </p:txBody>
      </p:sp>
    </p:spTree>
    <p:extLst>
      <p:ext uri="{BB962C8B-B14F-4D97-AF65-F5344CB8AC3E}">
        <p14:creationId xmlns:p14="http://schemas.microsoft.com/office/powerpoint/2010/main" val="4010610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5B99F-A99A-FA1E-B8F3-9A2190763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B412C-26B4-1DBE-3ED5-2FFA99C001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9008FD-B484-D2B0-78E3-3E8DCB4A57C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Discrimination Based on Relationships or Associations with People with Disabilities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ADA also makes it unlawful to discriminate based on a person’s relationship with a person with a disability </a:t>
            </a:r>
            <a:r>
              <a:rPr lang="en-US" dirty="0">
                <a:effectLst/>
                <a:latin typeface="Helvetica Neue" panose="02000503000000020004" pitchFamily="2" charset="0"/>
              </a:rPr>
              <a:t>on the assumption that their relationship to a person with a disability would have a negative affect. This type of discrimination is often caused by bias or misinformation concerning certain disabilities.</a:t>
            </a:r>
            <a:r>
              <a:rPr lang="en-US" dirty="0"/>
              <a:t> The relationship does not have to be a family member.</a:t>
            </a:r>
            <a:endParaRPr lang="en-US" dirty="0">
              <a:effectLst/>
              <a:latin typeface="Helvetica Neue" panose="02000503000000020004" pitchFamily="2" charset="0"/>
            </a:endParaRPr>
          </a:p>
        </p:txBody>
      </p:sp>
      <p:sp>
        <p:nvSpPr>
          <p:cNvPr id="4" name="Slide Number Placeholder 3">
            <a:extLst>
              <a:ext uri="{FF2B5EF4-FFF2-40B4-BE49-F238E27FC236}">
                <a16:creationId xmlns:a16="http://schemas.microsoft.com/office/drawing/2014/main" id="{226543E3-9568-6B12-D824-9F019B63A4BA}"/>
              </a:ext>
            </a:extLst>
          </p:cNvPr>
          <p:cNvSpPr>
            <a:spLocks noGrp="1"/>
          </p:cNvSpPr>
          <p:nvPr>
            <p:ph type="sldNum" sz="quarter" idx="5"/>
          </p:nvPr>
        </p:nvSpPr>
        <p:spPr/>
        <p:txBody>
          <a:bodyPr/>
          <a:lstStyle/>
          <a:p>
            <a:fld id="{E4DFF5BA-1896-7B40-B9B7-C90077B1ACF0}" type="slidenum">
              <a:rPr lang="en-US" smtClean="0"/>
              <a:t>12</a:t>
            </a:fld>
            <a:endParaRPr lang="en-US"/>
          </a:p>
        </p:txBody>
      </p:sp>
    </p:spTree>
    <p:extLst>
      <p:ext uri="{BB962C8B-B14F-4D97-AF65-F5344CB8AC3E}">
        <p14:creationId xmlns:p14="http://schemas.microsoft.com/office/powerpoint/2010/main" val="2378620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Other ADA Guidance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addition to addressing disability-based discrimination, the ADA also provides guidance related to telephone and television access for people with hearing and speech disabilities, including Closed Captioning requirements for public service announcements. Closed Captioning is when spoken or audible text is displayed on a tv screen. (See slide 32.)</a:t>
            </a:r>
          </a:p>
        </p:txBody>
      </p:sp>
      <p:sp>
        <p:nvSpPr>
          <p:cNvPr id="4" name="Slide Number Placeholder 3"/>
          <p:cNvSpPr>
            <a:spLocks noGrp="1"/>
          </p:cNvSpPr>
          <p:nvPr>
            <p:ph type="sldNum" sz="quarter" idx="5"/>
          </p:nvPr>
        </p:nvSpPr>
        <p:spPr/>
        <p:txBody>
          <a:bodyPr/>
          <a:lstStyle/>
          <a:p>
            <a:fld id="{E4DFF5BA-1896-7B40-B9B7-C90077B1ACF0}" type="slidenum">
              <a:rPr lang="en-US" smtClean="0"/>
              <a:t>13</a:t>
            </a:fld>
            <a:endParaRPr lang="en-US"/>
          </a:p>
        </p:txBody>
      </p:sp>
    </p:spTree>
    <p:extLst>
      <p:ext uri="{BB962C8B-B14F-4D97-AF65-F5344CB8AC3E}">
        <p14:creationId xmlns:p14="http://schemas.microsoft.com/office/powerpoint/2010/main" val="3831456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beginning of the Title I section, which covers employment and all practices related to employment.</a:t>
            </a:r>
          </a:p>
        </p:txBody>
      </p:sp>
      <p:sp>
        <p:nvSpPr>
          <p:cNvPr id="4" name="Slide Number Placeholder 3"/>
          <p:cNvSpPr>
            <a:spLocks noGrp="1"/>
          </p:cNvSpPr>
          <p:nvPr>
            <p:ph type="sldNum" sz="quarter" idx="5"/>
          </p:nvPr>
        </p:nvSpPr>
        <p:spPr/>
        <p:txBody>
          <a:bodyPr/>
          <a:lstStyle/>
          <a:p>
            <a:fld id="{E4DFF5BA-1896-7B40-B9B7-C90077B1ACF0}" type="slidenum">
              <a:rPr lang="en-US" smtClean="0"/>
              <a:t>14</a:t>
            </a:fld>
            <a:endParaRPr lang="en-US"/>
          </a:p>
        </p:txBody>
      </p:sp>
    </p:spTree>
    <p:extLst>
      <p:ext uri="{BB962C8B-B14F-4D97-AF65-F5344CB8AC3E}">
        <p14:creationId xmlns:p14="http://schemas.microsoft.com/office/powerpoint/2010/main" val="664607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i="0" dirty="0">
                <a:solidFill>
                  <a:srgbClr val="000000"/>
                </a:solidFill>
                <a:effectLst/>
                <a:latin typeface="Arial" panose="020B0604020202020204" pitchFamily="34" charset="0"/>
              </a:rPr>
              <a:t>Employers with Fewer than 15 Employees</a:t>
            </a:r>
          </a:p>
          <a:p>
            <a:pPr marL="228600" marR="0" lvl="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Some state and local laws address the rights of people with disabilities when employers have fewer than 15 employees. These laws supersede the ADA.</a:t>
            </a:r>
          </a:p>
          <a:p>
            <a:pPr marL="228600" marR="0" lvl="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People with disabilities who are employees of state and local governments, regardless of the size of the public entity, have the right to reasonable accommodations.</a:t>
            </a:r>
          </a:p>
          <a:p>
            <a:pPr marL="0" marR="0">
              <a:spcBef>
                <a:spcPts val="0"/>
              </a:spcBef>
              <a:spcAft>
                <a:spcPts val="0"/>
              </a:spcAft>
            </a:pPr>
            <a:endParaRPr lang="en-US" sz="1800" b="0" i="0" dirty="0">
              <a:solidFill>
                <a:srgbClr val="000000"/>
              </a:solidFill>
              <a:effectLst/>
              <a:latin typeface="Arial" panose="020B0604020202020204" pitchFamily="34" charset="0"/>
            </a:endParaRPr>
          </a:p>
          <a:p>
            <a:pPr marL="0" marR="0">
              <a:spcBef>
                <a:spcPts val="0"/>
              </a:spcBef>
              <a:spcAft>
                <a:spcPts val="0"/>
              </a:spcAft>
            </a:pPr>
            <a:r>
              <a:rPr lang="en-US" sz="1800" b="1" i="0" dirty="0">
                <a:solidFill>
                  <a:srgbClr val="000000"/>
                </a:solidFill>
                <a:effectLst/>
                <a:latin typeface="Arial" panose="020B0604020202020204" pitchFamily="34" charset="0"/>
              </a:rPr>
              <a:t>Employees of Federal Agencies</a:t>
            </a:r>
          </a:p>
          <a:p>
            <a:pPr marL="0" marR="0">
              <a:spcBef>
                <a:spcPts val="0"/>
              </a:spcBef>
              <a:spcAft>
                <a:spcPts val="0"/>
              </a:spcAft>
            </a:pPr>
            <a:r>
              <a:rPr lang="en-US" sz="1800" b="0" i="0" dirty="0">
                <a:solidFill>
                  <a:srgbClr val="000000"/>
                </a:solidFill>
                <a:effectLst/>
                <a:latin typeface="Arial" panose="020B0604020202020204" pitchFamily="34" charset="0"/>
              </a:rPr>
              <a:t>The ADA does not address the responsibilities of federal employers to provide reasonable accommodations or any other right for people with disabilities. Federal agencies and their contractors are covered by section 501 of Rehab Act which has nondiscrimination requirements as well as affirmative employment requirements.</a:t>
            </a:r>
          </a:p>
          <a:p>
            <a:pPr marL="0" marR="0">
              <a:spcBef>
                <a:spcPts val="0"/>
              </a:spcBef>
              <a:spcAft>
                <a:spcPts val="0"/>
              </a:spcAft>
            </a:pPr>
            <a:endParaRPr lang="en-US" sz="1800" b="0" i="0" dirty="0">
              <a:solidFill>
                <a:srgbClr val="000000"/>
              </a:solidFill>
              <a:effectLst/>
              <a:latin typeface="Arial" panose="020B0604020202020204" pitchFamily="34" charset="0"/>
              <a:ea typeface="Calibri" panose="020F0502020204030204" pitchFamily="34" charset="0"/>
              <a:cs typeface="AppleSystemUIFont"/>
            </a:endParaRPr>
          </a:p>
          <a:p>
            <a:pPr marL="0" marR="0">
              <a:spcBef>
                <a:spcPts val="0"/>
              </a:spcBef>
              <a:spcAft>
                <a:spcPts val="0"/>
              </a:spcAft>
            </a:pPr>
            <a:r>
              <a:rPr lang="en-US" sz="1200" b="1" dirty="0">
                <a:effectLst/>
                <a:latin typeface="AppleSystemUIFont"/>
                <a:ea typeface="Calibri" panose="020F0502020204030204" pitchFamily="34" charset="0"/>
                <a:cs typeface="AppleSystemUIFont"/>
              </a:rPr>
              <a:t>Employers that are Exempt from Title I of the ADA</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Private employers with fewer than 15 employees.</a:t>
            </a:r>
          </a:p>
          <a:p>
            <a:pPr marL="228600" marR="0" lvl="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Corporations fully owned by the U.S. government, like the Federal Deposit Insurance Corporation (FDIC) and the U.S. Postal Service.</a:t>
            </a:r>
          </a:p>
          <a:p>
            <a:pPr marL="228600" marR="0" lvl="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Federally recognized American Indian or Alaska Native tribal entities.</a:t>
            </a:r>
          </a:p>
          <a:p>
            <a:pPr marL="228600" marR="0" lvl="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Bona fide private membership clubs that are not labor organizations and who are tax exempt. Examples: country clubs, amateur sport clubs, and homeowners associations (HOAs).</a:t>
            </a:r>
          </a:p>
          <a:p>
            <a:pPr marL="228600" marR="0" lvl="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U.S. government executive branch agencies, including the President, Vice President, the Cabinet, Executive Departments, independent agencies, and other boards, commissions, and committees. (They are covered by the Rehab Act which has nondiscrimination requirements as well as affirmative employment requirements.)</a:t>
            </a:r>
          </a:p>
        </p:txBody>
      </p:sp>
      <p:sp>
        <p:nvSpPr>
          <p:cNvPr id="4" name="Slide Number Placeholder 3"/>
          <p:cNvSpPr>
            <a:spLocks noGrp="1"/>
          </p:cNvSpPr>
          <p:nvPr>
            <p:ph type="sldNum" sz="quarter" idx="5"/>
          </p:nvPr>
        </p:nvSpPr>
        <p:spPr/>
        <p:txBody>
          <a:bodyPr/>
          <a:lstStyle/>
          <a:p>
            <a:fld id="{E4DFF5BA-1896-7B40-B9B7-C90077B1ACF0}" type="slidenum">
              <a:rPr lang="en-US" smtClean="0"/>
              <a:t>15</a:t>
            </a:fld>
            <a:endParaRPr lang="en-US"/>
          </a:p>
        </p:txBody>
      </p:sp>
    </p:spTree>
    <p:extLst>
      <p:ext uri="{BB962C8B-B14F-4D97-AF65-F5344CB8AC3E}">
        <p14:creationId xmlns:p14="http://schemas.microsoft.com/office/powerpoint/2010/main" val="3828771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Marginal Functions: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a task is not fundamentally necessary to the performance of a particular job, it will be deemed as a “non-essential” or “marginal” function. </a:t>
            </a:r>
            <a:r>
              <a:rPr lang="en-US" sz="1800" b="0" dirty="0">
                <a:effectLst/>
                <a:latin typeface="Calibri" panose="020F0502020204030204" pitchFamily="34" charset="0"/>
                <a:ea typeface="Calibri" panose="020F0502020204030204" pitchFamily="34" charset="0"/>
                <a:cs typeface="Times New Roman" panose="02020603050405020304" pitchFamily="18" charset="0"/>
              </a:rPr>
              <a:t>Reasonable accommodations only apply to the essential job functions, not the marginal functions.</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Reasonable Accommodations</a:t>
            </a:r>
          </a:p>
          <a:p>
            <a:pPr marL="0" marR="0">
              <a:spcBef>
                <a:spcPts val="0"/>
              </a:spcBef>
              <a:spcAft>
                <a:spcPts val="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A reasonable accommodation is any modification or adjustment to a job or the work environment that will enable an applicant or employee with a disability to participate in the application process, to perform essential job functions, or to enjoy the privileges and benefits of employment.</a:t>
            </a:r>
          </a:p>
          <a:p>
            <a:pPr marL="0" marR="0">
              <a:spcBef>
                <a:spcPts val="0"/>
              </a:spcBef>
              <a:spcAft>
                <a:spcPts val="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Direct Threat</a:t>
            </a:r>
          </a:p>
          <a:p>
            <a:pPr marL="0" marR="0">
              <a:spcBef>
                <a:spcPts val="0"/>
              </a:spcBef>
              <a:spcAft>
                <a:spcPts val="0"/>
              </a:spcAft>
            </a:pPr>
            <a:r>
              <a:rPr lang="en-US" sz="1800" dirty="0"/>
              <a:t>The employer does not have to hire or continue to employ an individual if they cause a “direct threat” to the health and safety of the individual, or to others, when a reasonable accommodation cannot be used to eliminate or reduce the risk.</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4DFF5BA-1896-7B40-B9B7-C90077B1ACF0}" type="slidenum">
              <a:rPr lang="en-US" smtClean="0"/>
              <a:t>16</a:t>
            </a:fld>
            <a:endParaRPr lang="en-US"/>
          </a:p>
        </p:txBody>
      </p:sp>
    </p:spTree>
    <p:extLst>
      <p:ext uri="{BB962C8B-B14F-4D97-AF65-F5344CB8AC3E}">
        <p14:creationId xmlns:p14="http://schemas.microsoft.com/office/powerpoint/2010/main" val="36237979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Reasonable Accommodations</a:t>
            </a: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cs typeface="Times New Roman (Body CS)"/>
              </a:rPr>
              <a:t>A reasonable accommodation is any modification or adjustment to a job or the work environment that will enable an applicant or employee with a disability to participate in the application process, to perform essential job functions, or to enjoy the privileges of employment.</a:t>
            </a:r>
            <a:r>
              <a:rPr lang="en-US" sz="2800" dirty="0">
                <a:effectLst/>
              </a:rPr>
              <a:t> </a:t>
            </a:r>
          </a:p>
          <a:p>
            <a:pPr marL="0" marR="0">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Other Privileges of Employment:</a:t>
            </a:r>
          </a:p>
          <a:p>
            <a:pPr marL="228600" marR="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Health insurance</a:t>
            </a:r>
          </a:p>
          <a:p>
            <a:pPr marL="228600" marR="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Training and skill development</a:t>
            </a:r>
          </a:p>
          <a:p>
            <a:pPr marL="228600" marR="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Transportation between job sites (if provided to employees)</a:t>
            </a:r>
          </a:p>
          <a:p>
            <a:pPr marL="228600" marR="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Promotions and advancement</a:t>
            </a:r>
          </a:p>
          <a:p>
            <a:pPr marL="228600" marR="0" indent="-228600" algn="l" defTabSz="914400" rtl="0" eaLnBrk="1" latinLnBrk="0" hangingPunct="1">
              <a:spcBef>
                <a:spcPts val="0"/>
              </a:spcBef>
              <a:spcAft>
                <a:spcPts val="0"/>
              </a:spcAft>
              <a:buFont typeface="Arial" panose="020B0604020202020204" pitchFamily="34" charset="0"/>
              <a:buChar char="•"/>
            </a:pPr>
            <a:r>
              <a:rPr lang="en-US" sz="1200" i="0" kern="1200" dirty="0">
                <a:solidFill>
                  <a:schemeClr val="tx1"/>
                </a:solidFill>
                <a:latin typeface="+mn-lt"/>
                <a:ea typeface="+mn-ea"/>
                <a:cs typeface="+mn-cs"/>
              </a:rPr>
              <a:t>Access to onsite gyms and/or athletic club memberships (if provided by employees)</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4DFF5BA-1896-7B40-B9B7-C90077B1ACF0}" type="slidenum">
              <a:rPr lang="en-US" smtClean="0"/>
              <a:t>17</a:t>
            </a:fld>
            <a:endParaRPr lang="en-US"/>
          </a:p>
        </p:txBody>
      </p:sp>
    </p:spTree>
    <p:extLst>
      <p:ext uri="{BB962C8B-B14F-4D97-AF65-F5344CB8AC3E}">
        <p14:creationId xmlns:p14="http://schemas.microsoft.com/office/powerpoint/2010/main" val="1525283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Check in (after reviewing slide): can you think of other accommodations that an employer could make?</a:t>
            </a:r>
          </a:p>
          <a:p>
            <a:endParaRPr lang="en-US" i="1" dirty="0"/>
          </a:p>
          <a:p>
            <a:r>
              <a:rPr lang="en-US" i="1" dirty="0"/>
              <a:t>The possibilities are endless, but here are several to choose from to share with the class if they are stumped:</a:t>
            </a:r>
          </a:p>
          <a:p>
            <a:pPr marL="171450" indent="-171450">
              <a:buFont typeface="Arial" panose="020B0604020202020204" pitchFamily="34" charset="0"/>
              <a:buChar char="•"/>
            </a:pPr>
            <a:r>
              <a:rPr lang="en-US" i="1" dirty="0"/>
              <a:t>Providing adaptive computer equipment or software, like speech to text software or voice recognition software, so that an individual with quadriplegia can access and effectively use their computer</a:t>
            </a:r>
          </a:p>
          <a:p>
            <a:pPr marL="171450" indent="-171450">
              <a:buFont typeface="Arial" panose="020B0604020202020204" pitchFamily="34" charset="0"/>
              <a:buChar char="•"/>
            </a:pPr>
            <a:r>
              <a:rPr lang="en-US" i="1" dirty="0"/>
              <a:t>Using online application systems that are accessible to screen reading software so that blind individuals can access them</a:t>
            </a:r>
          </a:p>
          <a:p>
            <a:pPr marL="171450" indent="-171450">
              <a:buFont typeface="Arial" panose="020B0604020202020204" pitchFamily="34" charset="0"/>
              <a:buChar char="•"/>
            </a:pPr>
            <a:r>
              <a:rPr lang="en-US" i="1" dirty="0"/>
              <a:t>Providing training materials in picture format for an employee with a learning disability</a:t>
            </a:r>
          </a:p>
          <a:p>
            <a:pPr marL="171450" indent="-171450">
              <a:buFont typeface="Arial" panose="020B0604020202020204" pitchFamily="34" charset="0"/>
              <a:buChar char="•"/>
            </a:pPr>
            <a:r>
              <a:rPr lang="en-US" i="1" dirty="0"/>
              <a:t>Allowing an employee with ADHD to use a white noise machine in their cubicle</a:t>
            </a:r>
          </a:p>
          <a:p>
            <a:pPr marL="171450" indent="-171450">
              <a:buFont typeface="Arial" panose="020B0604020202020204" pitchFamily="34" charset="0"/>
              <a:buChar char="•"/>
            </a:pPr>
            <a:r>
              <a:rPr lang="en-US" b="0" i="1" dirty="0">
                <a:solidFill>
                  <a:srgbClr val="000000"/>
                </a:solidFill>
                <a:effectLst/>
                <a:latin typeface="Arial" panose="020B0604020202020204" pitchFamily="34" charset="0"/>
              </a:rPr>
              <a:t>Providing job performance feedback in writing, rather than verbally, for an employee who communicates better through written materials</a:t>
            </a:r>
          </a:p>
          <a:p>
            <a:pPr marL="171450" indent="-171450">
              <a:buFont typeface="Arial" panose="020B0604020202020204" pitchFamily="34" charset="0"/>
              <a:buChar char="•"/>
            </a:pPr>
            <a:r>
              <a:rPr lang="en-US" b="0" i="1" dirty="0">
                <a:solidFill>
                  <a:srgbClr val="000000"/>
                </a:solidFill>
                <a:effectLst/>
                <a:latin typeface="Arial" panose="020B0604020202020204" pitchFamily="34" charset="0"/>
              </a:rPr>
              <a:t>Changing a “no animals” policy in order to welcome an employee’s service animal</a:t>
            </a:r>
          </a:p>
          <a:p>
            <a:pPr marL="171450" indent="-171450">
              <a:buFont typeface="Arial" panose="020B0604020202020204" pitchFamily="34" charset="0"/>
              <a:buChar char="•"/>
            </a:pPr>
            <a:r>
              <a:rPr lang="en-US" b="0" i="1" dirty="0">
                <a:solidFill>
                  <a:srgbClr val="000000"/>
                </a:solidFill>
                <a:effectLst/>
                <a:latin typeface="Arial" panose="020B0604020202020204" pitchFamily="34" charset="0"/>
              </a:rPr>
              <a:t>Developing a checklist to ensure task completion for an employee who has an intellectual disability</a:t>
            </a:r>
          </a:p>
          <a:p>
            <a:pPr marL="171450" indent="-171450">
              <a:buFont typeface="Arial" panose="020B0604020202020204" pitchFamily="34" charset="0"/>
              <a:buChar char="•"/>
            </a:pPr>
            <a:r>
              <a:rPr lang="en-US" i="1" dirty="0"/>
              <a:t>Providing ergonomic workstations, like sit-stand desks, so that an employee with chronic pain has the flexibility to sit or stand as needed</a:t>
            </a:r>
          </a:p>
          <a:p>
            <a:pPr marL="171450" indent="-171450">
              <a:buFont typeface="Arial" panose="020B0604020202020204" pitchFamily="34" charset="0"/>
              <a:buChar char="•"/>
            </a:pPr>
            <a:r>
              <a:rPr lang="en-US" b="0" i="1" dirty="0">
                <a:solidFill>
                  <a:srgbClr val="002938"/>
                </a:solidFill>
                <a:effectLst/>
                <a:latin typeface="__understoodSans_66603a"/>
              </a:rPr>
              <a:t>Using web-based meeting platforms that provide closed captions or live transcription for videoconferences</a:t>
            </a:r>
          </a:p>
          <a:p>
            <a:pPr marL="171450" indent="-171450">
              <a:buFont typeface="Arial" panose="020B0604020202020204" pitchFamily="34" charset="0"/>
              <a:buChar char="•"/>
            </a:pPr>
            <a:r>
              <a:rPr lang="en-US" i="1" dirty="0"/>
              <a:t>Reassigning an employee with a disability to an open position that they are qualified for when the employee is no longer able to perform the essential functions of the current job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18</a:t>
            </a:fld>
            <a:endParaRPr lang="en-US"/>
          </a:p>
        </p:txBody>
      </p:sp>
    </p:spTree>
    <p:extLst>
      <p:ext uri="{BB962C8B-B14F-4D97-AF65-F5344CB8AC3E}">
        <p14:creationId xmlns:p14="http://schemas.microsoft.com/office/powerpoint/2010/main" val="77529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u="sng" dirty="0"/>
              <a:t>Scenario</a:t>
            </a:r>
            <a:r>
              <a:rPr lang="en-US" i="1" dirty="0"/>
              <a:t>: Fatima is an employee with epilepsy who works in a retail position at a large department store in her local mall. She has a seizure only every once in a while. She doesn’t currently have any reasonable accommodations since she feels she can do her job effectively and safely without one. Fatima recently started taking a new seizure medication which is making it difficult to wake up and she has been late three days in a row. Fatima doesn’t want to disclose her medical condition, but she also doesn’t want to get written up by her supervisor for being tardy. She’s thinking about asking for a flexible schedule so she can adjust to the new meds.</a:t>
            </a:r>
          </a:p>
          <a:p>
            <a:r>
              <a:rPr lang="en-US" i="1" u="sng" dirty="0"/>
              <a:t>Discussion Questions (after reviewing slide)</a:t>
            </a:r>
            <a:r>
              <a:rPr lang="en-US" i="1" dirty="0"/>
              <a:t>: What should she do? What are her employer’s responsibilities if Fatima tells them about her disability and the impact it’s having on her ability to get to work on time? In Fatima’s situation, is a flexible schedule a reasonable accommodation under the ADA? Does the employer have to grant the reasonable accommodation? Are there alternatives?</a:t>
            </a:r>
          </a:p>
          <a:p>
            <a:endParaRPr lang="en-US" i="1" dirty="0"/>
          </a:p>
          <a:p>
            <a:r>
              <a:rPr lang="en-US" i="0" dirty="0"/>
              <a:t>This is the last Title I Employment slide and would be a good chance to administer the t</a:t>
            </a:r>
            <a:r>
              <a:rPr lang="en-US" sz="1800" dirty="0">
                <a:effectLst/>
                <a:latin typeface="Calibri" panose="020F0502020204030204" pitchFamily="34" charset="0"/>
                <a:ea typeface="Times New Roman" panose="02020603050405020304" pitchFamily="18" charset="0"/>
                <a:cs typeface="Times New Roman (Body CS)"/>
              </a:rPr>
              <a:t>rue/false quiz: The ADA in employment.</a:t>
            </a:r>
            <a:endParaRPr lang="en-US" i="1" dirty="0"/>
          </a:p>
          <a:p>
            <a:endParaRPr lang="en-US" dirty="0"/>
          </a:p>
          <a:p>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19</a:t>
            </a:fld>
            <a:endParaRPr lang="en-US"/>
          </a:p>
        </p:txBody>
      </p:sp>
    </p:spTree>
    <p:extLst>
      <p:ext uri="{BB962C8B-B14F-4D97-AF65-F5344CB8AC3E}">
        <p14:creationId xmlns:p14="http://schemas.microsoft.com/office/powerpoint/2010/main" val="1617599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Warm up: </a:t>
            </a:r>
            <a:r>
              <a:rPr lang="en-US" sz="1800" i="1" dirty="0">
                <a:effectLst/>
                <a:latin typeface="Calibri" panose="020F0502020204030204" pitchFamily="34" charset="0"/>
                <a:ea typeface="Times New Roman" panose="02020603050405020304" pitchFamily="18" charset="0"/>
                <a:cs typeface="Times New Roman (Body CS)"/>
              </a:rPr>
              <a:t>I’d like you to think for a minute about people with disabilities. Maybe you or someone you know identifies as having a disability. Think about what you know or what you imagine about disability in everyday life. What barriers might your community, school, or workplace pose for someone with a visible disability? What about for an invisible disability?</a:t>
            </a:r>
            <a:r>
              <a:rPr lang="en-US" i="1" dirty="0">
                <a:effectLst/>
              </a:rPr>
              <a:t> </a:t>
            </a:r>
            <a:endParaRPr lang="en-US" i="1" dirty="0"/>
          </a:p>
        </p:txBody>
      </p:sp>
      <p:sp>
        <p:nvSpPr>
          <p:cNvPr id="4" name="Slide Number Placeholder 3"/>
          <p:cNvSpPr>
            <a:spLocks noGrp="1"/>
          </p:cNvSpPr>
          <p:nvPr>
            <p:ph type="sldNum" sz="quarter" idx="5"/>
          </p:nvPr>
        </p:nvSpPr>
        <p:spPr/>
        <p:txBody>
          <a:bodyPr/>
          <a:lstStyle/>
          <a:p>
            <a:fld id="{E4DFF5BA-1896-7B40-B9B7-C90077B1ACF0}" type="slidenum">
              <a:rPr lang="en-US" smtClean="0"/>
              <a:t>2</a:t>
            </a:fld>
            <a:endParaRPr lang="en-US"/>
          </a:p>
        </p:txBody>
      </p:sp>
    </p:spTree>
    <p:extLst>
      <p:ext uri="{BB962C8B-B14F-4D97-AF65-F5344CB8AC3E}">
        <p14:creationId xmlns:p14="http://schemas.microsoft.com/office/powerpoint/2010/main" val="16356343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39102-B952-D778-3B75-5B890B284E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13C7EB-6E3B-7393-4E8C-C41A80B9E4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828C1-7F9F-0ECB-748E-36DE14F516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highlight>
                  <a:srgbClr val="FFFF00"/>
                </a:highlight>
                <a:latin typeface="Helvetica Neue" panose="02000503000000020004" pitchFamily="2" charset="0"/>
              </a:rPr>
              <a:t>This is the beginning of the Title II section, which covers the responsibilities of state and local governments.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highlight>
                <a:srgbClr val="FFFF00"/>
              </a:highligh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highlight>
                  <a:srgbClr val="FFFF00"/>
                </a:highlight>
                <a:latin typeface="Helvetica Neue" panose="02000503000000020004" pitchFamily="2" charset="0"/>
              </a:rPr>
              <a:t>Discussion prompt (after reviewing slide): Based on what we know about the programs, services, and activities of state and local governments, what do you think discrimination looks like for community members with disabilities?</a:t>
            </a:r>
          </a:p>
        </p:txBody>
      </p:sp>
      <p:sp>
        <p:nvSpPr>
          <p:cNvPr id="4" name="Slide Number Placeholder 3">
            <a:extLst>
              <a:ext uri="{FF2B5EF4-FFF2-40B4-BE49-F238E27FC236}">
                <a16:creationId xmlns:a16="http://schemas.microsoft.com/office/drawing/2014/main" id="{357AA548-555B-4AFE-6EB3-B2062549C1B8}"/>
              </a:ext>
            </a:extLst>
          </p:cNvPr>
          <p:cNvSpPr>
            <a:spLocks noGrp="1"/>
          </p:cNvSpPr>
          <p:nvPr>
            <p:ph type="sldNum" sz="quarter" idx="5"/>
          </p:nvPr>
        </p:nvSpPr>
        <p:spPr/>
        <p:txBody>
          <a:bodyPr/>
          <a:lstStyle/>
          <a:p>
            <a:fld id="{E4DFF5BA-1896-7B40-B9B7-C90077B1ACF0}" type="slidenum">
              <a:rPr lang="en-US" smtClean="0"/>
              <a:t>20</a:t>
            </a:fld>
            <a:endParaRPr lang="en-US"/>
          </a:p>
        </p:txBody>
      </p:sp>
    </p:spTree>
    <p:extLst>
      <p:ext uri="{BB962C8B-B14F-4D97-AF65-F5344CB8AC3E}">
        <p14:creationId xmlns:p14="http://schemas.microsoft.com/office/powerpoint/2010/main" val="21473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Fundamental Alterations</a:t>
            </a:r>
          </a:p>
          <a:p>
            <a:r>
              <a:rPr lang="en-US" dirty="0"/>
              <a:t>A public entity is not required to make a modification if it can demonstrate that a modification would fundamentally alter the nature of its service, program, or activity.</a:t>
            </a:r>
          </a:p>
          <a:p>
            <a:endParaRPr lang="en-US" dirty="0"/>
          </a:p>
          <a:p>
            <a:r>
              <a:rPr lang="en-US" b="1" dirty="0"/>
              <a:t>A Note on Public Accommodations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Public accommodations (or private businesses) have similar rules to follow regarding reasonable modifications and auxiliary aids and devices. See slide 28, “</a:t>
            </a:r>
            <a:r>
              <a:rPr lang="en-US" dirty="0"/>
              <a:t>Reasonable modifications”, and slide 29, “Public accommodations must ensure effective communication”.</a:t>
            </a:r>
            <a:endParaRPr lang="en-US" b="0" dirty="0"/>
          </a:p>
          <a:p>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21</a:t>
            </a:fld>
            <a:endParaRPr lang="en-US"/>
          </a:p>
        </p:txBody>
      </p:sp>
    </p:spTree>
    <p:extLst>
      <p:ext uri="{BB962C8B-B14F-4D97-AF65-F5344CB8AC3E}">
        <p14:creationId xmlns:p14="http://schemas.microsoft.com/office/powerpoint/2010/main" val="3338347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i="1" u="sng" dirty="0"/>
              <a:t>Scenario</a:t>
            </a:r>
            <a:r>
              <a:rPr lang="en-US" i="1" dirty="0"/>
              <a:t>: Your best friend’s 8-year-old sister, Charmaine, has cerebral palsy and uses a wheelchair to get around. During dinner with your best friend’s family, their mom told a story about how Charmaine was invited to go to a birthday party at a local public park earlier in the day. She said Charmaine was super excited, but when it came time to hang out with her friends on the playground, her chair could not pass over the high cement border surrounding it. There were no cutouts or ramps to allow a wheelchair to enter the playground. Charmaine was bummed and their mom didn’t know what to do, so they left early. Charmaine missed out on the chance to play with her friends.</a:t>
            </a:r>
          </a:p>
          <a:p>
            <a:r>
              <a:rPr lang="en-US" i="1" u="sng" dirty="0"/>
              <a:t>Discussion Questions</a:t>
            </a:r>
            <a:r>
              <a:rPr lang="en-US" i="1" dirty="0"/>
              <a:t>: What are Charmaine’s rights? Who might Charmaine’s mom talk to so that Charmaine can play on the playground with her friends in the future? What solutions could be implemented to give Charmaine access to the playground? Would any of these solutions benefit other people as well? In what ways?</a:t>
            </a:r>
          </a:p>
          <a:p>
            <a:endParaRPr lang="en-US" i="1" dirty="0"/>
          </a:p>
        </p:txBody>
      </p:sp>
      <p:sp>
        <p:nvSpPr>
          <p:cNvPr id="4" name="Slide Number Placeholder 3"/>
          <p:cNvSpPr>
            <a:spLocks noGrp="1"/>
          </p:cNvSpPr>
          <p:nvPr>
            <p:ph type="sldNum" sz="quarter" idx="5"/>
          </p:nvPr>
        </p:nvSpPr>
        <p:spPr/>
        <p:txBody>
          <a:bodyPr/>
          <a:lstStyle/>
          <a:p>
            <a:fld id="{E4DFF5BA-1896-7B40-B9B7-C90077B1ACF0}" type="slidenum">
              <a:rPr lang="en-US" smtClean="0"/>
              <a:t>22</a:t>
            </a:fld>
            <a:endParaRPr lang="en-US"/>
          </a:p>
        </p:txBody>
      </p:sp>
    </p:spTree>
    <p:extLst>
      <p:ext uri="{BB962C8B-B14F-4D97-AF65-F5344CB8AC3E}">
        <p14:creationId xmlns:p14="http://schemas.microsoft.com/office/powerpoint/2010/main" val="2842757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Helvetica Neue" panose="02000503000000020004" pitchFamily="2" charset="0"/>
              </a:rPr>
              <a:t>Direct Threat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Helvetica Neue" panose="02000503000000020004" pitchFamily="2" charset="0"/>
              </a:rPr>
              <a:t>People with disabilities must not be excluded from participation in services, programs, or activities, unless there is a “direct threat.” An individual with a disability may be excluded if they pose a direct threat to the health or safety of self or others that cannot be eliminated or reduced to an acceptable level by making modifications or by providing auxiliary aids or services.</a:t>
            </a:r>
          </a:p>
        </p:txBody>
      </p:sp>
      <p:sp>
        <p:nvSpPr>
          <p:cNvPr id="4" name="Slide Number Placeholder 3"/>
          <p:cNvSpPr>
            <a:spLocks noGrp="1"/>
          </p:cNvSpPr>
          <p:nvPr>
            <p:ph type="sldNum" sz="quarter" idx="5"/>
          </p:nvPr>
        </p:nvSpPr>
        <p:spPr/>
        <p:txBody>
          <a:bodyPr/>
          <a:lstStyle/>
          <a:p>
            <a:fld id="{E4DFF5BA-1896-7B40-B9B7-C90077B1ACF0}" type="slidenum">
              <a:rPr lang="en-US" smtClean="0"/>
              <a:t>23</a:t>
            </a:fld>
            <a:endParaRPr lang="en-US"/>
          </a:p>
        </p:txBody>
      </p:sp>
    </p:spTree>
    <p:extLst>
      <p:ext uri="{BB962C8B-B14F-4D97-AF65-F5344CB8AC3E}">
        <p14:creationId xmlns:p14="http://schemas.microsoft.com/office/powerpoint/2010/main" val="16581715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Auxiliary Aids and Services</a:t>
            </a:r>
          </a:p>
          <a:p>
            <a:r>
              <a:rPr lang="en-US" dirty="0"/>
              <a:t>Examples of effective communication through aids and services are on slide 29, “Public accommodations must ensure effective communication”. These examples are for public accommodations (private businesses), which have similar rules as state and local government entities to provide effective communication to their customers. The auxiliary aids and services described on slide 29 would be the same for state and local entities. An additional example is on slide 21, “State and local governments’ responsibilities”.</a:t>
            </a:r>
          </a:p>
        </p:txBody>
      </p:sp>
      <p:sp>
        <p:nvSpPr>
          <p:cNvPr id="4" name="Slide Number Placeholder 3"/>
          <p:cNvSpPr>
            <a:spLocks noGrp="1"/>
          </p:cNvSpPr>
          <p:nvPr>
            <p:ph type="sldNum" sz="quarter" idx="5"/>
          </p:nvPr>
        </p:nvSpPr>
        <p:spPr/>
        <p:txBody>
          <a:bodyPr/>
          <a:lstStyle/>
          <a:p>
            <a:fld id="{E4DFF5BA-1896-7B40-B9B7-C90077B1ACF0}" type="slidenum">
              <a:rPr lang="en-US" smtClean="0"/>
              <a:t>24</a:t>
            </a:fld>
            <a:endParaRPr lang="en-US"/>
          </a:p>
        </p:txBody>
      </p:sp>
    </p:spTree>
    <p:extLst>
      <p:ext uri="{BB962C8B-B14F-4D97-AF65-F5344CB8AC3E}">
        <p14:creationId xmlns:p14="http://schemas.microsoft.com/office/powerpoint/2010/main" val="1266081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Computer Access for People with Disabilities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E2E2A"/>
                </a:solidFill>
                <a:effectLst/>
                <a:latin typeface="Calibri" panose="020F0502020204030204" pitchFamily="34" charset="0"/>
                <a:cs typeface="Calibri" panose="020F0502020204030204" pitchFamily="34" charset="0"/>
              </a:rPr>
              <a:t>People with disabilities navigate the web and control </a:t>
            </a:r>
            <a:r>
              <a:rPr lang="en-US" dirty="0">
                <a:solidFill>
                  <a:srgbClr val="2E2E2A"/>
                </a:solidFill>
                <a:latin typeface="Calibri" panose="020F0502020204030204" pitchFamily="34" charset="0"/>
                <a:cs typeface="Calibri" panose="020F0502020204030204" pitchFamily="34" charset="0"/>
              </a:rPr>
              <a:t>their computers </a:t>
            </a:r>
            <a:r>
              <a:rPr lang="en-US" b="0" i="0" dirty="0">
                <a:solidFill>
                  <a:srgbClr val="2E2E2A"/>
                </a:solidFill>
                <a:effectLst/>
                <a:latin typeface="Calibri" panose="020F0502020204030204" pitchFamily="34" charset="0"/>
                <a:cs typeface="Calibri" panose="020F0502020204030204" pitchFamily="34" charset="0"/>
              </a:rPr>
              <a:t>in a variety of ways.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2E2E2A"/>
                </a:solidFill>
                <a:effectLst/>
                <a:latin typeface="Calibri" panose="020F0502020204030204" pitchFamily="34" charset="0"/>
                <a:cs typeface="Calibri" panose="020F0502020204030204" pitchFamily="34" charset="0"/>
              </a:rPr>
              <a:t>People who are blind may use screen reading software that speaks the text on a screen and provides page navigation tools.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2E2E2A"/>
                </a:solidFill>
                <a:effectLst/>
                <a:latin typeface="Calibri" panose="020F0502020204030204" pitchFamily="34" charset="0"/>
                <a:cs typeface="Calibri" panose="020F0502020204030204" pitchFamily="34" charset="0"/>
              </a:rPr>
              <a:t>People who are deaf may use closed captioning for videos.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2E2E2A"/>
                </a:solidFill>
                <a:effectLst/>
                <a:latin typeface="Calibri" panose="020F0502020204030204" pitchFamily="34" charset="0"/>
                <a:cs typeface="Calibri" panose="020F0502020204030204" pitchFamily="34" charset="0"/>
              </a:rPr>
              <a:t>People who have difficulty using a mouse or trackpad may use voice recognition software to control their computers with verbal commands.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2E2E2A"/>
                </a:solidFill>
                <a:effectLst/>
                <a:latin typeface="Calibri" panose="020F0502020204030204" pitchFamily="34" charset="0"/>
                <a:cs typeface="Calibri" panose="020F0502020204030204" pitchFamily="34" charset="0"/>
              </a:rPr>
              <a:t>People who have certain learning </a:t>
            </a:r>
            <a:r>
              <a:rPr lang="en-US" dirty="0">
                <a:solidFill>
                  <a:srgbClr val="2E2E2A"/>
                </a:solidFill>
                <a:latin typeface="Calibri" panose="020F0502020204030204" pitchFamily="34" charset="0"/>
                <a:cs typeface="Calibri" panose="020F0502020204030204" pitchFamily="34" charset="0"/>
              </a:rPr>
              <a:t>disabilities may use specialized software to read and write. Text to speech software, which reads text out loud, can be used to read webpages and documents. Speech to text software, which types out what is spoken, can be used to write emails or documents, like essays, for example.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2E2E2A"/>
              </a:solidFill>
              <a:latin typeface="Calibri" panose="020F0502020204030204" pitchFamily="34" charset="0"/>
              <a:cs typeface="Calibri" panose="020F0502020204030204" pitchFamily="34" charset="0"/>
            </a:endParaRPr>
          </a:p>
          <a:p>
            <a:r>
              <a:rPr lang="en-US" b="1" dirty="0"/>
              <a:t>Web Accessibility for Businesses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Whether ADA applies to private businesses, which are covered by Title III rather than Title II, is a little unclear when it comes to their websites. This includes businesses that are (primarily) online shopping websites. These businesses can utilize standards like the Web Content Accessibility Guidelines </a:t>
            </a:r>
            <a:r>
              <a:rPr lang="en-US"/>
              <a:t>(WCAG) </a:t>
            </a:r>
            <a:r>
              <a:rPr lang="en-US" dirty="0"/>
              <a:t>in order to meet the spirit of the ADA and provide access to digital information, so that people with disabilities may have equal opportunity to participate in and benefit from the services, activities, and goods offered to all customers, patrons, or clients. </a:t>
            </a:r>
            <a:endParaRPr lang="en-US" dirty="0">
              <a:solidFill>
                <a:schemeClr val="tx1"/>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E4DFF5BA-1896-7B40-B9B7-C90077B1ACF0}" type="slidenum">
              <a:rPr lang="en-US" smtClean="0"/>
              <a:t>25</a:t>
            </a:fld>
            <a:endParaRPr lang="en-US"/>
          </a:p>
        </p:txBody>
      </p:sp>
    </p:spTree>
    <p:extLst>
      <p:ext uri="{BB962C8B-B14F-4D97-AF65-F5344CB8AC3E}">
        <p14:creationId xmlns:p14="http://schemas.microsoft.com/office/powerpoint/2010/main" val="2091576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Helvetica Neue" panose="02000503000000020004" pitchFamily="2" charset="0"/>
              </a:rPr>
              <a:t>This is the beginning of the Title III section, which covers the rights of people with disabilities to have equal opportunity to enjoy the goods, services, and facilities of public accommodations.</a:t>
            </a:r>
          </a:p>
          <a:p>
            <a:endParaRPr lang="en-US" dirty="0">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highlight>
                  <a:srgbClr val="FFFF00"/>
                </a:highlight>
                <a:latin typeface="Helvetica Neue" panose="02000503000000020004" pitchFamily="2" charset="0"/>
              </a:rPr>
              <a:t>Discussion prompt (after reviewing slide): What do you think discrimination could look like when people with disabilities enter or interact with businesses? How might a private business address this?</a:t>
            </a:r>
          </a:p>
        </p:txBody>
      </p:sp>
      <p:sp>
        <p:nvSpPr>
          <p:cNvPr id="4" name="Slide Number Placeholder 3"/>
          <p:cNvSpPr>
            <a:spLocks noGrp="1"/>
          </p:cNvSpPr>
          <p:nvPr>
            <p:ph type="sldNum" sz="quarter" idx="5"/>
          </p:nvPr>
        </p:nvSpPr>
        <p:spPr/>
        <p:txBody>
          <a:bodyPr/>
          <a:lstStyle/>
          <a:p>
            <a:fld id="{E4DFF5BA-1896-7B40-B9B7-C90077B1ACF0}" type="slidenum">
              <a:rPr lang="en-US" smtClean="0"/>
              <a:t>26</a:t>
            </a:fld>
            <a:endParaRPr lang="en-US"/>
          </a:p>
        </p:txBody>
      </p:sp>
    </p:spTree>
    <p:extLst>
      <p:ext uri="{BB962C8B-B14F-4D97-AF65-F5344CB8AC3E}">
        <p14:creationId xmlns:p14="http://schemas.microsoft.com/office/powerpoint/2010/main" val="4777107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Helvetica Neue" panose="02000503000000020004" pitchFamily="2" charset="0"/>
              </a:rPr>
              <a:t>Direct Threat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Helvetica Neue" panose="02000503000000020004" pitchFamily="2" charset="0"/>
              </a:rPr>
              <a:t>People with disabilities must not be excluded from participation in services, programs, or activities, unless there is a “direct threat.” An individual with a disability may be excluded if they pose a direct threat to the health or safety of self or others that cannot be eliminated or reduced to an acceptable level by making modifications or by providing auxiliary aids or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Helvetica Neue" panose="02000503000000020004" pitchFamily="2" charset="0"/>
            </a:endParaRPr>
          </a:p>
        </p:txBody>
      </p:sp>
      <p:sp>
        <p:nvSpPr>
          <p:cNvPr id="4" name="Slide Number Placeholder 3"/>
          <p:cNvSpPr>
            <a:spLocks noGrp="1"/>
          </p:cNvSpPr>
          <p:nvPr>
            <p:ph type="sldNum" sz="quarter" idx="5"/>
          </p:nvPr>
        </p:nvSpPr>
        <p:spPr/>
        <p:txBody>
          <a:bodyPr/>
          <a:lstStyle/>
          <a:p>
            <a:fld id="{E4DFF5BA-1896-7B40-B9B7-C90077B1ACF0}" type="slidenum">
              <a:rPr lang="en-US" smtClean="0"/>
              <a:t>27</a:t>
            </a:fld>
            <a:endParaRPr lang="en-US"/>
          </a:p>
        </p:txBody>
      </p:sp>
    </p:spTree>
    <p:extLst>
      <p:ext uri="{BB962C8B-B14F-4D97-AF65-F5344CB8AC3E}">
        <p14:creationId xmlns:p14="http://schemas.microsoft.com/office/powerpoint/2010/main" val="8342724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none" dirty="0">
                <a:highlight>
                  <a:srgbClr val="C0C0C0"/>
                </a:highlight>
              </a:rPr>
              <a:t>Fundamental Change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C0C0C0"/>
                </a:highlight>
              </a:rPr>
              <a:t>A planetarium is not required raise the lights of the stars and planets viewing room so a man with low vision can read the large print program provided. However, the planetarium has an obligation to provide effective communication which could be accomplished by offering him a clipboard with an attached reading light.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solidFill>
                <a:schemeClr val="tx1"/>
              </a:solidFill>
              <a:highlight>
                <a:srgbClr val="C0C0C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 Note on State and Local Governments</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State and local governments have the same rules to follow regarding reasonable modifications and auxiliary aids and devices. See slide 21, “</a:t>
            </a:r>
            <a:r>
              <a:rPr lang="en-US" dirty="0"/>
              <a:t>State and local governments’ responsibilities”.</a:t>
            </a:r>
            <a:endParaRPr lang="en-US" b="0" dirty="0"/>
          </a:p>
          <a:p>
            <a:endParaRPr lang="en-US" b="1" dirty="0">
              <a:solidFill>
                <a:schemeClr val="tx1"/>
              </a:solidFill>
              <a:highlight>
                <a:srgbClr val="C0C0C0"/>
              </a:highlight>
            </a:endParaRPr>
          </a:p>
        </p:txBody>
      </p:sp>
      <p:sp>
        <p:nvSpPr>
          <p:cNvPr id="4" name="Slide Number Placeholder 3"/>
          <p:cNvSpPr>
            <a:spLocks noGrp="1"/>
          </p:cNvSpPr>
          <p:nvPr>
            <p:ph type="sldNum" sz="quarter" idx="5"/>
          </p:nvPr>
        </p:nvSpPr>
        <p:spPr/>
        <p:txBody>
          <a:bodyPr/>
          <a:lstStyle/>
          <a:p>
            <a:fld id="{E4DFF5BA-1896-7B40-B9B7-C90077B1ACF0}" type="slidenum">
              <a:rPr lang="en-US" smtClean="0"/>
              <a:t>28</a:t>
            </a:fld>
            <a:endParaRPr lang="en-US"/>
          </a:p>
        </p:txBody>
      </p:sp>
    </p:spTree>
    <p:extLst>
      <p:ext uri="{BB962C8B-B14F-4D97-AF65-F5344CB8AC3E}">
        <p14:creationId xmlns:p14="http://schemas.microsoft.com/office/powerpoint/2010/main" val="3580910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ASL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This is an abbreviation for American Sign Language.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 Note on State and Local Governments</a:t>
            </a:r>
            <a:endParaRPr lang="en-US" b="0" dirty="0"/>
          </a:p>
          <a:p>
            <a:r>
              <a:rPr lang="en-US" b="0" dirty="0"/>
              <a:t>State and local governments have similar rules to follow regarding auxiliary aids and devices. See slides 21, “</a:t>
            </a:r>
            <a:r>
              <a:rPr lang="en-US" dirty="0"/>
              <a:t>State and local governments’ responsibilities”, and slide 24, “Rights continued: Effective communication”.</a:t>
            </a:r>
          </a:p>
          <a:p>
            <a:endParaRPr lang="en-US" b="0" dirty="0"/>
          </a:p>
          <a:p>
            <a:r>
              <a:rPr lang="en-US" b="0" i="1" dirty="0"/>
              <a:t>Scenario: Tom was born deaf and has lived most of his life in the Deaf community using American Sign Language (ASL) to communicate. He recently developed severe pneumonia and was admitted to a private hospital. Through the exchange of handwritten notes, Tom has been requesting an ASL medical interpreter, but the hospital keeps telling him that he’ll be charged the fee of hiring one. Tom keeps insisting that it’s the hospital’s responsibility to pay for an interpreter.</a:t>
            </a:r>
          </a:p>
          <a:p>
            <a:r>
              <a:rPr lang="en-US" b="0" i="1" dirty="0"/>
              <a:t>Discussion Questions (after reviewing the slide): According to the ADA, who is right? Can you think of alternatives to an ASL interpreter? If you can, given the complicated nature of medical information, would the alternatives be appropriate?</a:t>
            </a:r>
          </a:p>
          <a:p>
            <a:endParaRPr lang="en-US" b="0" dirty="0"/>
          </a:p>
          <a:p>
            <a:endParaRPr lang="en-US" b="0" dirty="0"/>
          </a:p>
        </p:txBody>
      </p:sp>
      <p:sp>
        <p:nvSpPr>
          <p:cNvPr id="4" name="Slide Number Placeholder 3"/>
          <p:cNvSpPr>
            <a:spLocks noGrp="1"/>
          </p:cNvSpPr>
          <p:nvPr>
            <p:ph type="sldNum" sz="quarter" idx="5"/>
          </p:nvPr>
        </p:nvSpPr>
        <p:spPr/>
        <p:txBody>
          <a:bodyPr/>
          <a:lstStyle/>
          <a:p>
            <a:fld id="{E4DFF5BA-1896-7B40-B9B7-C90077B1ACF0}" type="slidenum">
              <a:rPr lang="en-US" smtClean="0"/>
              <a:t>29</a:t>
            </a:fld>
            <a:endParaRPr lang="en-US"/>
          </a:p>
        </p:txBody>
      </p:sp>
    </p:spTree>
    <p:extLst>
      <p:ext uri="{BB962C8B-B14F-4D97-AF65-F5344CB8AC3E}">
        <p14:creationId xmlns:p14="http://schemas.microsoft.com/office/powerpoint/2010/main" val="1257195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Image on the right: </a:t>
            </a:r>
            <a:r>
              <a:rPr lang="en-US" b="0" i="0" u="sng" dirty="0">
                <a:solidFill>
                  <a:srgbClr val="000000"/>
                </a:solidFill>
                <a:effectLst/>
                <a:latin typeface="APHont"/>
              </a:rPr>
              <a:t>neighborhood street sign from an unidentified location captures both the depth and absurdity of public concern about people with disabilities.</a:t>
            </a:r>
          </a:p>
          <a:p>
            <a:r>
              <a:rPr lang="en-US" b="0" i="0" dirty="0">
                <a:solidFill>
                  <a:srgbClr val="000000"/>
                </a:solidFill>
                <a:effectLst/>
                <a:latin typeface="APHont"/>
              </a:rPr>
              <a:t>Downloaded on 3/10/2023 from: https://</a:t>
            </a:r>
            <a:r>
              <a:rPr lang="en-US" b="0" i="0" dirty="0" err="1">
                <a:solidFill>
                  <a:srgbClr val="000000"/>
                </a:solidFill>
                <a:effectLst/>
                <a:latin typeface="APHont"/>
              </a:rPr>
              <a:t>everybody.si.edu</a:t>
            </a:r>
            <a:r>
              <a:rPr lang="en-US" b="0" i="0" dirty="0">
                <a:solidFill>
                  <a:srgbClr val="000000"/>
                </a:solidFill>
                <a:effectLst/>
                <a:latin typeface="APHont"/>
              </a:rPr>
              <a:t>/sites/default/files/styles/overlay/public/PL22.JPG?itok=wxO2h_Uo. From the Smithsonian’s National Museum of American History’s web exhibit entitled: “</a:t>
            </a:r>
            <a:r>
              <a:rPr lang="en-US" b="0" i="0" dirty="0" err="1">
                <a:solidFill>
                  <a:srgbClr val="000000"/>
                </a:solidFill>
                <a:effectLst/>
                <a:latin typeface="APHont"/>
              </a:rPr>
              <a:t>EveryBody</a:t>
            </a:r>
            <a:r>
              <a:rPr lang="en-US" b="0" i="0" dirty="0">
                <a:solidFill>
                  <a:srgbClr val="000000"/>
                </a:solidFill>
                <a:effectLst/>
                <a:latin typeface="APHont"/>
              </a:rPr>
              <a:t>: An Artifact History of Disability in America”.</a:t>
            </a:r>
          </a:p>
          <a:p>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3</a:t>
            </a:fld>
            <a:endParaRPr lang="en-US"/>
          </a:p>
        </p:txBody>
      </p:sp>
    </p:spTree>
    <p:extLst>
      <p:ext uri="{BB962C8B-B14F-4D97-AF65-F5344CB8AC3E}">
        <p14:creationId xmlns:p14="http://schemas.microsoft.com/office/powerpoint/2010/main" val="24313121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ighlight>
                <a:srgbClr val="C0C0C0"/>
              </a:highlight>
            </a:endParaRPr>
          </a:p>
        </p:txBody>
      </p:sp>
      <p:sp>
        <p:nvSpPr>
          <p:cNvPr id="4" name="Slide Number Placeholder 3"/>
          <p:cNvSpPr>
            <a:spLocks noGrp="1"/>
          </p:cNvSpPr>
          <p:nvPr>
            <p:ph type="sldNum" sz="quarter" idx="5"/>
          </p:nvPr>
        </p:nvSpPr>
        <p:spPr/>
        <p:txBody>
          <a:bodyPr/>
          <a:lstStyle/>
          <a:p>
            <a:fld id="{E4DFF5BA-1896-7B40-B9B7-C90077B1ACF0}" type="slidenum">
              <a:rPr lang="en-US" smtClean="0"/>
              <a:t>30</a:t>
            </a:fld>
            <a:endParaRPr lang="en-US"/>
          </a:p>
        </p:txBody>
      </p:sp>
    </p:spTree>
    <p:extLst>
      <p:ext uri="{BB962C8B-B14F-4D97-AF65-F5344CB8AC3E}">
        <p14:creationId xmlns:p14="http://schemas.microsoft.com/office/powerpoint/2010/main" val="26017436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31</a:t>
            </a:fld>
            <a:endParaRPr lang="en-US"/>
          </a:p>
        </p:txBody>
      </p:sp>
    </p:spTree>
    <p:extLst>
      <p:ext uri="{BB962C8B-B14F-4D97-AF65-F5344CB8AC3E}">
        <p14:creationId xmlns:p14="http://schemas.microsoft.com/office/powerpoint/2010/main" val="29729311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for Title IV.</a:t>
            </a:r>
          </a:p>
          <a:p>
            <a:endParaRPr lang="en-US" dirty="0"/>
          </a:p>
          <a:p>
            <a:r>
              <a:rPr lang="en-US" b="1" dirty="0"/>
              <a:t>Additional Information </a:t>
            </a:r>
          </a:p>
          <a:p>
            <a:pPr marL="171450" indent="-171450">
              <a:buFont typeface="Arial" panose="020B0604020202020204" pitchFamily="34" charset="0"/>
              <a:buChar char="•"/>
            </a:pPr>
            <a:r>
              <a:rPr lang="en-US" dirty="0"/>
              <a:t>More information about closed captioning: https://</a:t>
            </a:r>
            <a:r>
              <a:rPr lang="en-US" dirty="0" err="1"/>
              <a:t>www.fcc.gov</a:t>
            </a:r>
            <a:r>
              <a:rPr lang="en-US" dirty="0"/>
              <a:t>/consumers/guides/closed-captioning-television</a:t>
            </a:r>
          </a:p>
          <a:p>
            <a:pPr marL="171450" indent="-171450">
              <a:buFont typeface="Arial" panose="020B0604020202020204" pitchFamily="34" charset="0"/>
              <a:buChar char="•"/>
            </a:pPr>
            <a:r>
              <a:rPr lang="en-US" dirty="0"/>
              <a:t>More information about TRS: https://</a:t>
            </a:r>
            <a:r>
              <a:rPr lang="en-US" dirty="0" err="1"/>
              <a:t>www.fcc.gov</a:t>
            </a:r>
            <a:r>
              <a:rPr lang="en-US" dirty="0"/>
              <a:t>/</a:t>
            </a:r>
            <a:r>
              <a:rPr lang="en-US" dirty="0" err="1"/>
              <a:t>trs</a:t>
            </a:r>
            <a:endParaRPr lang="en-US" dirty="0"/>
          </a:p>
          <a:p>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32</a:t>
            </a:fld>
            <a:endParaRPr lang="en-US"/>
          </a:p>
        </p:txBody>
      </p:sp>
    </p:spTree>
    <p:extLst>
      <p:ext uri="{BB962C8B-B14F-4D97-AF65-F5344CB8AC3E}">
        <p14:creationId xmlns:p14="http://schemas.microsoft.com/office/powerpoint/2010/main" val="12754899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slide for Title V.</a:t>
            </a:r>
          </a:p>
          <a:p>
            <a:endParaRPr lang="en-US" dirty="0"/>
          </a:p>
          <a:p>
            <a:r>
              <a:rPr lang="en-US" b="1" dirty="0"/>
              <a:t>An Additional Stipulation that May Be Worth Discussing</a:t>
            </a:r>
          </a:p>
          <a:p>
            <a:r>
              <a:rPr lang="en-US" dirty="0"/>
              <a:t>The ADA does not consider sexual orientation to be a disability. However, it is important to note that a person who is transgender, for example, and uses a wheelchair would be considered a person with a disability.</a:t>
            </a:r>
          </a:p>
        </p:txBody>
      </p:sp>
      <p:sp>
        <p:nvSpPr>
          <p:cNvPr id="4" name="Slide Number Placeholder 3"/>
          <p:cNvSpPr>
            <a:spLocks noGrp="1"/>
          </p:cNvSpPr>
          <p:nvPr>
            <p:ph type="sldNum" sz="quarter" idx="5"/>
          </p:nvPr>
        </p:nvSpPr>
        <p:spPr/>
        <p:txBody>
          <a:bodyPr/>
          <a:lstStyle/>
          <a:p>
            <a:fld id="{E4DFF5BA-1896-7B40-B9B7-C90077B1ACF0}" type="slidenum">
              <a:rPr lang="en-US" smtClean="0"/>
              <a:t>33</a:t>
            </a:fld>
            <a:endParaRPr lang="en-US"/>
          </a:p>
        </p:txBody>
      </p:sp>
    </p:spTree>
    <p:extLst>
      <p:ext uri="{BB962C8B-B14F-4D97-AF65-F5344CB8AC3E}">
        <p14:creationId xmlns:p14="http://schemas.microsoft.com/office/powerpoint/2010/main" val="24653185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34</a:t>
            </a:fld>
            <a:endParaRPr lang="en-US"/>
          </a:p>
        </p:txBody>
      </p:sp>
    </p:spTree>
    <p:extLst>
      <p:ext uri="{BB962C8B-B14F-4D97-AF65-F5344CB8AC3E}">
        <p14:creationId xmlns:p14="http://schemas.microsoft.com/office/powerpoint/2010/main" val="18444780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1C918-C9F4-AAD0-21B4-B8912F1A92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4D20D-214B-9BFD-8B5C-2E3270E4AF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B7CE86-3520-F6B4-F882-B43E883921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00CA1A-B9F7-32A8-6807-B9E66AFA6DF5}"/>
              </a:ext>
            </a:extLst>
          </p:cNvPr>
          <p:cNvSpPr>
            <a:spLocks noGrp="1"/>
          </p:cNvSpPr>
          <p:nvPr>
            <p:ph type="sldNum" sz="quarter" idx="5"/>
          </p:nvPr>
        </p:nvSpPr>
        <p:spPr/>
        <p:txBody>
          <a:bodyPr/>
          <a:lstStyle/>
          <a:p>
            <a:fld id="{E4DFF5BA-1896-7B40-B9B7-C90077B1ACF0}" type="slidenum">
              <a:rPr lang="en-US" smtClean="0"/>
              <a:t>35</a:t>
            </a:fld>
            <a:endParaRPr lang="en-US"/>
          </a:p>
        </p:txBody>
      </p:sp>
    </p:spTree>
    <p:extLst>
      <p:ext uri="{BB962C8B-B14F-4D97-AF65-F5344CB8AC3E}">
        <p14:creationId xmlns:p14="http://schemas.microsoft.com/office/powerpoint/2010/main" val="40086506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96FBA-288D-3E0E-9F7A-ACBDCE133E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1C3CD-BBD5-116E-EC51-0FF39EDB3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E0DCDB-5D5D-9AD9-6622-83E67BAA87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1C829C-EDBD-95A1-BE33-EA0CA1E529E4}"/>
              </a:ext>
            </a:extLst>
          </p:cNvPr>
          <p:cNvSpPr>
            <a:spLocks noGrp="1"/>
          </p:cNvSpPr>
          <p:nvPr>
            <p:ph type="sldNum" sz="quarter" idx="5"/>
          </p:nvPr>
        </p:nvSpPr>
        <p:spPr/>
        <p:txBody>
          <a:bodyPr/>
          <a:lstStyle/>
          <a:p>
            <a:fld id="{E4DFF5BA-1896-7B40-B9B7-C90077B1ACF0}" type="slidenum">
              <a:rPr lang="en-US" smtClean="0"/>
              <a:t>36</a:t>
            </a:fld>
            <a:endParaRPr lang="en-US"/>
          </a:p>
        </p:txBody>
      </p:sp>
    </p:spTree>
    <p:extLst>
      <p:ext uri="{BB962C8B-B14F-4D97-AF65-F5344CB8AC3E}">
        <p14:creationId xmlns:p14="http://schemas.microsoft.com/office/powerpoint/2010/main" val="30618099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Wrap-up: </a:t>
            </a:r>
            <a:r>
              <a:rPr lang="en-US" sz="1200" i="1" dirty="0">
                <a:effectLst/>
                <a:latin typeface="Calibri" panose="020F0502020204030204" pitchFamily="34" charset="0"/>
                <a:ea typeface="Times New Roman" panose="02020603050405020304" pitchFamily="18" charset="0"/>
                <a:cs typeface="Times New Roman (Body CS)"/>
              </a:rPr>
              <a:t>I’d like you to reflect on our opening question about the barriers that might exist in your community, school, or workplace for someone with a visible or invisible disability. Do you feel better able to address those barriers if you need to? What is one step you could take to ensure your rights, or those of a friend or family member, are respected?</a:t>
            </a:r>
          </a:p>
          <a:p>
            <a:endParaRPr lang="en-US" dirty="0"/>
          </a:p>
          <a:p>
            <a:r>
              <a:rPr lang="en-US" b="1" dirty="0"/>
              <a:t>A Note on Enforcement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there is no one enforcement agency, there are many federal government departments that oversee the rules and regulations of the ADA. Complaints are often resolved through mediation; sometimes legal action is taken. Usually, resolutions do not lead to money being awarded to the person making the complaint. Also, </a:t>
            </a:r>
            <a:r>
              <a:rPr lang="en-US" dirty="0">
                <a:solidFill>
                  <a:srgbClr val="3F3F3F"/>
                </a:solidFill>
                <a:effectLst/>
                <a:latin typeface="Helvetica" pitchFamily="2" charset="0"/>
              </a:rPr>
              <a:t>since the ADA is a civil rights law, there is no enforcement agency to make sure discrimination against people with disabilities does not happen in the first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3F3F3F"/>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Body CS)"/>
              </a:rPr>
              <a:t>Information About Other laws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Air Carrier Access Act prohibits discrimination on the basis of disability in air travel and applies to all U.S. airlines. It also applies to flights within, to, or from the United States by foreign airlines. Airport terminals on U.S. soil are covered by the ADA.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Fair Housing Act is a federal law that protects a person with a disability, among other protected classes of people, from discrimination in obtaining housing, financing for housing, or housing assistance. Under this law, a landlord or homeowner’s association must provide reasonable accommodations to their policies so that people with disabilities have equal housing opportunities and to permit people with disabilities to make reasonable modifications, like installing shower grab bars, to their units or common areas.</a:t>
            </a:r>
            <a:endParaRPr lang="en-US" sz="1200" dirty="0">
              <a:effectLst/>
              <a:latin typeface="Calibri" panose="020F0502020204030204" pitchFamily="34" charset="0"/>
              <a:ea typeface="Times New Roman" panose="02020603050405020304" pitchFamily="18" charset="0"/>
              <a:cs typeface="Times New Roman (Body 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Times New Roman" panose="02020603050405020304" pitchFamily="18" charset="0"/>
                <a:cs typeface="Times New Roman (Body CS)"/>
              </a:rPr>
              <a:t>States and local governments may have additional laws addressing the rights of people with disabilities, similar to the ADA. For example, some states have laws that apply to employers with fewer than 15 employees. If a state or local law provides more protections to people with disabilities, it must be followed before the ADA.</a:t>
            </a:r>
            <a:endParaRPr lang="en-US" dirty="0">
              <a:solidFill>
                <a:srgbClr val="3F3F3F"/>
              </a:solidFill>
              <a:effectLst/>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37</a:t>
            </a:fld>
            <a:endParaRPr lang="en-US"/>
          </a:p>
        </p:txBody>
      </p:sp>
    </p:spTree>
    <p:extLst>
      <p:ext uri="{BB962C8B-B14F-4D97-AF65-F5344CB8AC3E}">
        <p14:creationId xmlns:p14="http://schemas.microsoft.com/office/powerpoint/2010/main" val="38735053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ADA National Network Information</a:t>
            </a:r>
          </a:p>
          <a:p>
            <a:r>
              <a:rPr lang="en-US" dirty="0"/>
              <a:t>The ADA National Network provides information, guidance and training on how to implement the ADA. The ADA National Network serves everyone, including businesses, employers, state and local governments, architects, disability organizations, and people with disabilities whose rights are protected under the ADA. Through telephone calls, emails, and in-person consultations, ADA specialists address questions on a wide range of topics such as reasonable accommodations at work, how the ADA applies to students in post-secondary school settings, and transitioning from school to work. They may also be able to address questions about other disability laws.</a:t>
            </a:r>
          </a:p>
          <a:p>
            <a:pPr marL="171450" indent="-171450">
              <a:buFont typeface="Arial" panose="020B0604020202020204" pitchFamily="34" charset="0"/>
              <a:buChar char="•"/>
            </a:pPr>
            <a:r>
              <a:rPr lang="en-US" dirty="0"/>
              <a:t>Find your region link: https://</a:t>
            </a:r>
            <a:r>
              <a:rPr lang="en-US" dirty="0" err="1"/>
              <a:t>adata.org</a:t>
            </a:r>
            <a:r>
              <a:rPr lang="en-US" dirty="0"/>
              <a:t>/find-your-region</a:t>
            </a:r>
          </a:p>
          <a:p>
            <a:pPr marL="171450" indent="-171450">
              <a:buFont typeface="Arial" panose="020B0604020202020204" pitchFamily="34" charset="0"/>
              <a:buChar char="•"/>
            </a:pPr>
            <a:r>
              <a:rPr lang="en-US" dirty="0"/>
              <a:t>ADA National Network website: https://</a:t>
            </a:r>
            <a:r>
              <a:rPr lang="en-US" dirty="0" err="1"/>
              <a:t>adata.org</a:t>
            </a:r>
            <a:r>
              <a:rPr lang="en-US" dirty="0"/>
              <a:t>/</a:t>
            </a:r>
          </a:p>
        </p:txBody>
      </p:sp>
      <p:sp>
        <p:nvSpPr>
          <p:cNvPr id="4" name="Slide Number Placeholder 3"/>
          <p:cNvSpPr>
            <a:spLocks noGrp="1"/>
          </p:cNvSpPr>
          <p:nvPr>
            <p:ph type="sldNum" sz="quarter" idx="5"/>
          </p:nvPr>
        </p:nvSpPr>
        <p:spPr/>
        <p:txBody>
          <a:bodyPr/>
          <a:lstStyle/>
          <a:p>
            <a:fld id="{E4DFF5BA-1896-7B40-B9B7-C90077B1ACF0}" type="slidenum">
              <a:rPr lang="en-US" smtClean="0"/>
              <a:t>38</a:t>
            </a:fld>
            <a:endParaRPr lang="en-US"/>
          </a:p>
        </p:txBody>
      </p:sp>
    </p:spTree>
    <p:extLst>
      <p:ext uri="{BB962C8B-B14F-4D97-AF65-F5344CB8AC3E}">
        <p14:creationId xmlns:p14="http://schemas.microsoft.com/office/powerpoint/2010/main" val="286273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i="1" kern="1200" dirty="0">
                <a:solidFill>
                  <a:srgbClr val="000000"/>
                </a:solidFill>
                <a:effectLst/>
                <a:latin typeface="Calibri" panose="020F0502020204030204" pitchFamily="34" charset="0"/>
                <a:ea typeface="+mn-ea"/>
                <a:cs typeface="Times New Roman" panose="02020603050405020304" pitchFamily="18" charset="0"/>
              </a:rPr>
              <a:t>Check in options (after reviewing the slide)</a:t>
            </a:r>
            <a:r>
              <a:rPr lang="en-US" sz="1800" i="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Ask students to reflect on ableist statements that you might hear in the news or in day-to-day conversations with peers and then develop alternative statements. If there’s time, take it a step further by encouraging the class to develop a plan for intervening when they hear someone using ableist language. This activity could be a class discussion or written down individually and then voluntarily shared with the class.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Share the following ableist statements: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The economy has been crippled by debt.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My mom is being so crazy today.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The football game on Friday night was insane!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Don’t be blind to the suffering of others.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The president is a lame duck.</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I’m so ADD today.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She’s so OCD about keeping her house clean.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That party was so lame!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Reflection prompt: What might these statements mean for people with disabilities?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Developing an alternative prompt: What could we say instead? How might we rephrase the statement without changing the meaning?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Examples of alternatives: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The economy has been severely impacted by debt.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My mom is being so bizarre today.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The football game on Friday night was intense; it was so exciting to watch!</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Pay attention to how others around you are doing.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The president is a has no power for the next two years.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It feels hard for me to focus right now.</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She spends so much time keeping her house clean that she doesn’t have time for fun.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Aptos" panose="020B0004020202020204" pitchFamily="34" charset="0"/>
                <a:cs typeface="Times New Roman" panose="02020603050405020304" pitchFamily="18" charset="0"/>
              </a:rPr>
              <a:t>That party was boring; nothing exciting happened!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4DFF5BA-1896-7B40-B9B7-C90077B1ACF0}" type="slidenum">
              <a:rPr lang="en-US" smtClean="0"/>
              <a:t>4</a:t>
            </a:fld>
            <a:endParaRPr lang="en-US"/>
          </a:p>
        </p:txBody>
      </p:sp>
    </p:spTree>
    <p:extLst>
      <p:ext uri="{BB962C8B-B14F-4D97-AF65-F5344CB8AC3E}">
        <p14:creationId xmlns:p14="http://schemas.microsoft.com/office/powerpoint/2010/main" val="2467470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Note on Apparent and Non-Apparent Disabilities</a:t>
            </a:r>
          </a:p>
          <a:p>
            <a:r>
              <a:rPr lang="en-US" dirty="0"/>
              <a:t>“Invisible” is a word that many people with disabilities do not like. It is used on this slide since it is easy to understand. However, the current term for disabilities that are not physically obvious is “non-apparent”.</a:t>
            </a:r>
          </a:p>
          <a:p>
            <a:endParaRPr lang="en-US" dirty="0"/>
          </a:p>
          <a:p>
            <a:r>
              <a:rPr lang="en-US" b="1" dirty="0"/>
              <a:t>Data Source for the Table on the Right</a:t>
            </a:r>
          </a:p>
          <a:p>
            <a:r>
              <a:rPr lang="en-US" dirty="0"/>
              <a:t>2020-2021 National Survey of Children's Health Indicator 1.9: One or more current or lifelong health conditions, retrieved from </a:t>
            </a:r>
            <a:r>
              <a:rPr lang="en-US" dirty="0" err="1"/>
              <a:t>childhealthdata.org</a:t>
            </a:r>
            <a:r>
              <a:rPr lang="en-US" dirty="0"/>
              <a:t>.</a:t>
            </a:r>
          </a:p>
          <a:p>
            <a:pPr marL="171450" indent="-171450">
              <a:buFont typeface="Arial" panose="020B0604020202020204" pitchFamily="34" charset="0"/>
              <a:buChar char="•"/>
            </a:pPr>
            <a:r>
              <a:rPr lang="en-US" dirty="0"/>
              <a:t>These numbers are reported by parents. Consequently, some numbers may be higher than is reported here, especially depression and anxiety.</a:t>
            </a:r>
          </a:p>
          <a:p>
            <a:endParaRPr lang="en-US" dirty="0"/>
          </a:p>
          <a:p>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5</a:t>
            </a:fld>
            <a:endParaRPr lang="en-US"/>
          </a:p>
        </p:txBody>
      </p:sp>
    </p:spTree>
    <p:extLst>
      <p:ext uri="{BB962C8B-B14F-4D97-AF65-F5344CB8AC3E}">
        <p14:creationId xmlns:p14="http://schemas.microsoft.com/office/powerpoint/2010/main" val="2310139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Check in (after reviewing the slide): ask </a:t>
            </a:r>
            <a:r>
              <a:rPr lang="en-US" sz="1800" i="1" dirty="0">
                <a:effectLst/>
                <a:latin typeface="Calibri" panose="020F0502020204030204" pitchFamily="34" charset="0"/>
                <a:ea typeface="Times New Roman" panose="02020603050405020304" pitchFamily="18" charset="0"/>
                <a:cs typeface="Times New Roman (Body CS)"/>
              </a:rPr>
              <a:t>students to raise their hand if they personally know at least one person who has a disability.</a:t>
            </a:r>
            <a:r>
              <a:rPr lang="en-US" i="1" dirty="0">
                <a:effectLst/>
              </a:rPr>
              <a:t> It could be the student, too. Does this informal poll approximately match one of these statistics? If the poll doesn’t, have the class consider whether this is because some disabilities are invisible or non-apparent.</a:t>
            </a:r>
          </a:p>
          <a:p>
            <a:endParaRPr lang="en-US" dirty="0"/>
          </a:p>
          <a:p>
            <a:r>
              <a:rPr lang="en-US" b="1" dirty="0"/>
              <a:t>Children with Disabilities Graphic</a:t>
            </a:r>
          </a:p>
          <a:p>
            <a:r>
              <a:rPr lang="en-US" dirty="0"/>
              <a:t>“Children” encompasses three-year-</a:t>
            </a:r>
            <a:r>
              <a:rPr lang="en-US" dirty="0" err="1"/>
              <a:t>olds</a:t>
            </a:r>
            <a:r>
              <a:rPr lang="en-US" dirty="0"/>
              <a:t> and teenagers up to and through age 17</a:t>
            </a:r>
          </a:p>
          <a:p>
            <a:endParaRPr lang="en-US" dirty="0"/>
          </a:p>
          <a:p>
            <a:r>
              <a:rPr lang="en-US" dirty="0"/>
              <a:t>The statistic for children is from the Children with Special Health Care Needs (CSHCN) survey from 2020-2021 data. https://</a:t>
            </a:r>
            <a:r>
              <a:rPr lang="en-US" dirty="0" err="1"/>
              <a:t>www.childhealthdata.org</a:t>
            </a:r>
            <a:r>
              <a:rPr lang="en-US" dirty="0"/>
              <a:t>/browse/survey/</a:t>
            </a:r>
            <a:r>
              <a:rPr lang="en-US" dirty="0" err="1"/>
              <a:t>results?q</a:t>
            </a:r>
            <a:r>
              <a:rPr lang="en-US" dirty="0"/>
              <a:t>=9314&amp;r=1</a:t>
            </a:r>
          </a:p>
          <a:p>
            <a:endParaRPr lang="en-US" dirty="0"/>
          </a:p>
          <a:p>
            <a:r>
              <a:rPr lang="en-US" dirty="0"/>
              <a:t>The CSHCN survey is a part of a larger survey called the National Survey of Children’s Health (NSCH) which provides rich data on multiple, intersecting aspects of children’s lives—including physical and mental health, access to quality health care, and the child’s family, neighborhood, school, and social context. https://</a:t>
            </a:r>
            <a:r>
              <a:rPr lang="en-US" dirty="0" err="1"/>
              <a:t>www.childhealthdata.org</a:t>
            </a:r>
            <a:r>
              <a:rPr lang="en-US" dirty="0"/>
              <a:t>/learn-about-the-</a:t>
            </a:r>
            <a:r>
              <a:rPr lang="en-US" dirty="0" err="1"/>
              <a:t>nsch</a:t>
            </a:r>
            <a:endParaRPr lang="en-US" dirty="0"/>
          </a:p>
          <a:p>
            <a:endParaRPr lang="en-US" dirty="0"/>
          </a:p>
          <a:p>
            <a:r>
              <a:rPr lang="en-US" b="1" dirty="0"/>
              <a:t>Adults with Disabilities Graphic</a:t>
            </a:r>
          </a:p>
          <a:p>
            <a:r>
              <a:rPr lang="en-US" dirty="0"/>
              <a:t>The adult data comes from the </a:t>
            </a:r>
            <a:r>
              <a:rPr lang="en-US" b="0" i="0" dirty="0">
                <a:solidFill>
                  <a:srgbClr val="000000"/>
                </a:solidFill>
                <a:effectLst/>
                <a:latin typeface="Open Sans" panose="020F0502020204030204" pitchFamily="34" charset="0"/>
              </a:rPr>
              <a:t>Behavioral Risk Factor Surveillance System (BRFSS) in 2020. </a:t>
            </a:r>
            <a:r>
              <a:rPr lang="en-US" b="0" i="0" dirty="0">
                <a:solidFill>
                  <a:srgbClr val="000000"/>
                </a:solidFill>
                <a:effectLst/>
                <a:latin typeface="Open Sans" panose="020B0606030504020204" pitchFamily="34" charset="0"/>
              </a:rPr>
              <a:t>https://</a:t>
            </a:r>
            <a:r>
              <a:rPr lang="en-US" b="0" i="0" dirty="0" err="1">
                <a:solidFill>
                  <a:srgbClr val="000000"/>
                </a:solidFill>
                <a:effectLst/>
                <a:latin typeface="Open Sans" panose="020B0606030504020204" pitchFamily="34" charset="0"/>
              </a:rPr>
              <a:t>www.cdc.gov</a:t>
            </a:r>
            <a:r>
              <a:rPr lang="en-US" b="0" i="0" dirty="0">
                <a:solidFill>
                  <a:srgbClr val="000000"/>
                </a:solidFill>
                <a:effectLst/>
                <a:latin typeface="Open Sans" panose="020B0606030504020204" pitchFamily="34" charset="0"/>
              </a:rPr>
              <a:t>/</a:t>
            </a:r>
            <a:r>
              <a:rPr lang="en-US" b="0" i="0" dirty="0" err="1">
                <a:solidFill>
                  <a:srgbClr val="000000"/>
                </a:solidFill>
                <a:effectLst/>
                <a:latin typeface="Open Sans" panose="020B0606030504020204" pitchFamily="34" charset="0"/>
              </a:rPr>
              <a:t>brfss</a:t>
            </a:r>
            <a:r>
              <a:rPr lang="en-US" b="0" i="0" dirty="0">
                <a:solidFill>
                  <a:srgbClr val="000000"/>
                </a:solidFill>
                <a:effectLst/>
                <a:latin typeface="Open Sans" panose="020B0606030504020204" pitchFamily="34" charset="0"/>
              </a:rPr>
              <a:t>/</a:t>
            </a:r>
            <a:r>
              <a:rPr lang="en-US" b="0" i="0" dirty="0" err="1">
                <a:solidFill>
                  <a:srgbClr val="000000"/>
                </a:solidFill>
                <a:effectLst/>
                <a:latin typeface="Open Sans" panose="020B0606030504020204" pitchFamily="34" charset="0"/>
              </a:rPr>
              <a:t>index.html</a:t>
            </a:r>
            <a:endParaRPr lang="en-US" b="0" i="0" dirty="0">
              <a:solidFill>
                <a:srgbClr val="000000"/>
              </a:solidFill>
              <a:effectLst/>
              <a:latin typeface="Open Sans" panose="020F0502020204030204" pitchFamily="34" charset="0"/>
            </a:endParaRPr>
          </a:p>
          <a:p>
            <a:endParaRPr lang="en-US" b="0" i="0" dirty="0">
              <a:solidFill>
                <a:srgbClr val="000000"/>
              </a:solidFill>
              <a:effectLst/>
              <a:latin typeface="Open Sans" panose="020F0502020204030204" pitchFamily="34" charset="0"/>
            </a:endParaRPr>
          </a:p>
          <a:p>
            <a:r>
              <a:rPr lang="en-US" b="0" i="0" dirty="0">
                <a:solidFill>
                  <a:srgbClr val="000000"/>
                </a:solidFill>
                <a:effectLst/>
                <a:latin typeface="Open Sans" panose="020B0606030504020204" pitchFamily="34" charset="0"/>
              </a:rPr>
              <a:t>The BRFSS is a survey that collects data about U.S. residents regarding their health-related risk behaviors, chronic health conditions, and use of preventive services.</a:t>
            </a:r>
            <a:endParaRPr lang="en-US" dirty="0"/>
          </a:p>
        </p:txBody>
      </p:sp>
      <p:sp>
        <p:nvSpPr>
          <p:cNvPr id="4" name="Slide Number Placeholder 3"/>
          <p:cNvSpPr>
            <a:spLocks noGrp="1"/>
          </p:cNvSpPr>
          <p:nvPr>
            <p:ph type="sldNum" sz="quarter" idx="5"/>
          </p:nvPr>
        </p:nvSpPr>
        <p:spPr/>
        <p:txBody>
          <a:bodyPr/>
          <a:lstStyle/>
          <a:p>
            <a:fld id="{E4DFF5BA-1896-7B40-B9B7-C90077B1ACF0}" type="slidenum">
              <a:rPr lang="en-US" smtClean="0"/>
              <a:t>6</a:t>
            </a:fld>
            <a:endParaRPr lang="en-US"/>
          </a:p>
        </p:txBody>
      </p:sp>
    </p:spTree>
    <p:extLst>
      <p:ext uri="{BB962C8B-B14F-4D97-AF65-F5344CB8AC3E}">
        <p14:creationId xmlns:p14="http://schemas.microsoft.com/office/powerpoint/2010/main" val="275067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baseline="0" dirty="0">
                <a:latin typeface="+mn-lt"/>
              </a:rPr>
              <a:t>Image on the right: </a:t>
            </a:r>
            <a:r>
              <a:rPr lang="en-US" sz="1200" b="0" i="0" u="sng" kern="1200" baseline="0" dirty="0">
                <a:solidFill>
                  <a:srgbClr val="000000"/>
                </a:solidFill>
                <a:effectLst/>
                <a:latin typeface="+mn-lt"/>
              </a:rPr>
              <a:t>“</a:t>
            </a:r>
            <a:r>
              <a:rPr lang="en-US" sz="1200" b="0" i="0" u="sng" kern="1200" baseline="0" dirty="0">
                <a:solidFill>
                  <a:srgbClr val="A11D21"/>
                </a:solidFill>
                <a:effectLst/>
                <a:latin typeface="+mn-lt"/>
              </a:rPr>
              <a:t>I can’t even get to the back of the bus”. American </a:t>
            </a:r>
            <a:r>
              <a:rPr lang="en-US" sz="1800" u="sng" dirty="0">
                <a:effectLst/>
                <a:latin typeface="+mn-lt"/>
                <a:ea typeface="Calibri" panose="020F0502020204030204" pitchFamily="34" charset="0"/>
                <a:cs typeface="Times New Roman" panose="02020603050405020304" pitchFamily="18" charset="0"/>
              </a:rPr>
              <a:t>Disabled for Attendant Programs Today</a:t>
            </a:r>
            <a:r>
              <a:rPr lang="en-US" u="sng" dirty="0">
                <a:effectLst/>
                <a:latin typeface="+mn-lt"/>
              </a:rPr>
              <a:t> (</a:t>
            </a:r>
            <a:r>
              <a:rPr lang="en-US" sz="1200" u="sng" kern="1200" baseline="0" dirty="0">
                <a:effectLst/>
                <a:latin typeface="+mn-lt"/>
              </a:rPr>
              <a:t>ADAPT: </a:t>
            </a:r>
            <a:r>
              <a:rPr lang="en-US" sz="1200" u="sng" kern="1200" baseline="0" dirty="0" err="1">
                <a:effectLst/>
                <a:latin typeface="+mn-lt"/>
              </a:rPr>
              <a:t>adapt.org</a:t>
            </a:r>
            <a:r>
              <a:rPr lang="en-US" sz="1200" u="sng" kern="1200" baseline="0" dirty="0">
                <a:effectLst/>
                <a:latin typeface="+mn-lt"/>
              </a:rPr>
              <a:t>)</a:t>
            </a:r>
            <a:r>
              <a:rPr lang="en-US" sz="1200" b="0" i="0" u="sng" kern="1200" baseline="0" dirty="0">
                <a:solidFill>
                  <a:srgbClr val="A11D21"/>
                </a:solidFill>
                <a:effectLst/>
                <a:latin typeface="+mn-lt"/>
              </a:rPr>
              <a:t> activists protesting for accessible transportation, Philadelphia, 1990”</a:t>
            </a:r>
            <a:r>
              <a:rPr lang="en-US" sz="1200" b="0" i="0" u="none" kern="1200" baseline="0" dirty="0">
                <a:solidFill>
                  <a:srgbClr val="A11D21"/>
                </a:solidFill>
                <a:effectLst/>
                <a:latin typeface="+mn-lt"/>
              </a:rPr>
              <a:t>. </a:t>
            </a:r>
            <a:r>
              <a:rPr lang="en-US" b="0" i="0" dirty="0">
                <a:solidFill>
                  <a:srgbClr val="000000"/>
                </a:solidFill>
                <a:effectLst/>
                <a:latin typeface="+mn-lt"/>
              </a:rPr>
              <a:t>Credit to Tom Olin, photographer. </a:t>
            </a:r>
            <a:r>
              <a:rPr lang="en-US" sz="1800" b="0" i="0" dirty="0">
                <a:solidFill>
                  <a:srgbClr val="000000"/>
                </a:solidFill>
                <a:effectLst/>
                <a:latin typeface="+mn-lt"/>
              </a:rPr>
              <a:t>From the Smithsonian’s National Museum of American History’s web exhibit entitled: “</a:t>
            </a:r>
            <a:r>
              <a:rPr lang="en-US" sz="1800" b="0" i="0" dirty="0" err="1">
                <a:solidFill>
                  <a:srgbClr val="000000"/>
                </a:solidFill>
                <a:effectLst/>
                <a:latin typeface="+mn-lt"/>
              </a:rPr>
              <a:t>EveryBody</a:t>
            </a:r>
            <a:r>
              <a:rPr lang="en-US" sz="1800" b="0" i="0" dirty="0">
                <a:solidFill>
                  <a:srgbClr val="000000"/>
                </a:solidFill>
                <a:effectLst/>
                <a:latin typeface="+mn-lt"/>
              </a:rPr>
              <a:t>: An Artifact History of Disability in America”.</a:t>
            </a:r>
            <a:r>
              <a:rPr lang="en-US" sz="1200" b="0" i="0" kern="1200" baseline="0" dirty="0">
                <a:solidFill>
                  <a:srgbClr val="A11D21"/>
                </a:solidFill>
                <a:effectLst/>
                <a:latin typeface="+mn-lt"/>
              </a:rPr>
              <a:t> Downloaded on 3/10/2023 from: https://</a:t>
            </a:r>
            <a:r>
              <a:rPr lang="en-US" sz="1200" b="0" i="0" kern="1200" baseline="0" dirty="0" err="1">
                <a:solidFill>
                  <a:srgbClr val="A11D21"/>
                </a:solidFill>
                <a:effectLst/>
                <a:latin typeface="+mn-lt"/>
              </a:rPr>
              <a:t>everybody.si.edu</a:t>
            </a:r>
            <a:r>
              <a:rPr lang="en-US" sz="1200" b="0" i="0" kern="1200" baseline="0" dirty="0">
                <a:solidFill>
                  <a:srgbClr val="A11D21"/>
                </a:solidFill>
                <a:effectLst/>
                <a:latin typeface="+mn-lt"/>
              </a:rPr>
              <a:t>/sites/default/files/styles/overlay/public/C14.JPG?itok=8C7_vFib.</a:t>
            </a:r>
            <a:endParaRPr lang="en-US" b="0" i="0" dirty="0">
              <a:solidFill>
                <a:srgbClr val="000000"/>
              </a:solidFill>
              <a:effectLst/>
              <a:latin typeface="+mn-lt"/>
            </a:endParaRPr>
          </a:p>
        </p:txBody>
      </p:sp>
      <p:sp>
        <p:nvSpPr>
          <p:cNvPr id="4" name="Slide Number Placeholder 3"/>
          <p:cNvSpPr>
            <a:spLocks noGrp="1"/>
          </p:cNvSpPr>
          <p:nvPr>
            <p:ph type="sldNum" sz="quarter" idx="5"/>
          </p:nvPr>
        </p:nvSpPr>
        <p:spPr/>
        <p:txBody>
          <a:bodyPr/>
          <a:lstStyle/>
          <a:p>
            <a:fld id="{E4DFF5BA-1896-7B40-B9B7-C90077B1ACF0}" type="slidenum">
              <a:rPr lang="en-US" smtClean="0"/>
              <a:t>7</a:t>
            </a:fld>
            <a:endParaRPr lang="en-US"/>
          </a:p>
        </p:txBody>
      </p:sp>
    </p:spTree>
    <p:extLst>
      <p:ext uri="{BB962C8B-B14F-4D97-AF65-F5344CB8AC3E}">
        <p14:creationId xmlns:p14="http://schemas.microsoft.com/office/powerpoint/2010/main" val="548023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b="0" i="0" u="sng" dirty="0">
                <a:solidFill>
                  <a:srgbClr val="000000"/>
                </a:solidFill>
                <a:effectLst/>
                <a:latin typeface="+mn-lt"/>
              </a:rPr>
              <a:t>Image on the left: (Original caption by the AP) A group of disabled people led by 8-year-old Jennifer Keelan (left) crawl up the steps of the U.S. Capitol in Washington in March 1990 to draw support for a key bill [the ADA] pending in the House that would extend civil rights to disabled persons</a:t>
            </a:r>
            <a:r>
              <a:rPr lang="en-US" b="0" i="0" dirty="0">
                <a:solidFill>
                  <a:srgbClr val="000000"/>
                </a:solidFill>
                <a:effectLst/>
                <a:latin typeface="+mn-lt"/>
              </a:rPr>
              <a:t>. Credit to Jeff Markowitz/AP. Downloaded on 3/24/2023: https://</a:t>
            </a:r>
            <a:r>
              <a:rPr lang="en-US" b="0" i="0" dirty="0" err="1">
                <a:solidFill>
                  <a:srgbClr val="000000"/>
                </a:solidFill>
                <a:effectLst/>
                <a:latin typeface="+mn-lt"/>
              </a:rPr>
              <a:t>www.npr.org</a:t>
            </a:r>
            <a:r>
              <a:rPr lang="en-US" b="0" i="0" dirty="0">
                <a:solidFill>
                  <a:srgbClr val="000000"/>
                </a:solidFill>
                <a:effectLst/>
                <a:latin typeface="+mn-lt"/>
              </a:rPr>
              <a:t>/2022/07/29/1113535976/</a:t>
            </a:r>
            <a:r>
              <a:rPr lang="en-US" b="0" i="0" dirty="0" err="1">
                <a:solidFill>
                  <a:srgbClr val="000000"/>
                </a:solidFill>
                <a:effectLst/>
                <a:latin typeface="+mn-lt"/>
              </a:rPr>
              <a:t>ada</a:t>
            </a:r>
            <a:r>
              <a:rPr lang="en-US" b="0" i="0" dirty="0">
                <a:solidFill>
                  <a:srgbClr val="000000"/>
                </a:solidFill>
                <a:effectLst/>
                <a:latin typeface="+mn-lt"/>
              </a:rPr>
              <a:t>-disabilities-act-activists-more-protections</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b="0" i="0" dirty="0">
              <a:solidFill>
                <a:srgbClr val="000000"/>
              </a:solidFill>
              <a:effectLst/>
              <a:latin typeface="+mn-lt"/>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b="0" i="0" u="sng" dirty="0">
                <a:solidFill>
                  <a:srgbClr val="000000"/>
                </a:solidFill>
                <a:effectLst/>
                <a:latin typeface="+mn-lt"/>
              </a:rPr>
              <a:t>Image on the right: ADAPT disability activists block traffic as they stream through downtown Atlanta.</a:t>
            </a:r>
            <a:r>
              <a:rPr lang="en-US" b="0" i="0" dirty="0">
                <a:solidFill>
                  <a:srgbClr val="000000"/>
                </a:solidFill>
                <a:effectLst/>
                <a:latin typeface="+mn-lt"/>
              </a:rPr>
              <a:t> Credit to Tom Olin, photographer. From the Smithsonian’s National Museum of American History’s web exhibit entitled: “</a:t>
            </a:r>
            <a:r>
              <a:rPr lang="en-US" b="0" i="0" dirty="0" err="1">
                <a:solidFill>
                  <a:srgbClr val="000000"/>
                </a:solidFill>
                <a:effectLst/>
                <a:latin typeface="+mn-lt"/>
              </a:rPr>
              <a:t>EveryBody</a:t>
            </a:r>
            <a:r>
              <a:rPr lang="en-US" b="0" i="0" dirty="0">
                <a:solidFill>
                  <a:srgbClr val="000000"/>
                </a:solidFill>
                <a:effectLst/>
                <a:latin typeface="+mn-lt"/>
              </a:rPr>
              <a:t>: An Artifact History of Disability in America”. Downloaded on 3/10/2023: https://</a:t>
            </a:r>
            <a:r>
              <a:rPr lang="en-US" b="0" i="0" dirty="0" err="1">
                <a:solidFill>
                  <a:srgbClr val="000000"/>
                </a:solidFill>
                <a:effectLst/>
                <a:latin typeface="+mn-lt"/>
              </a:rPr>
              <a:t>everybody.si.edu</a:t>
            </a:r>
            <a:r>
              <a:rPr lang="en-US" b="0" i="0" dirty="0">
                <a:solidFill>
                  <a:srgbClr val="000000"/>
                </a:solidFill>
                <a:effectLst/>
                <a:latin typeface="+mn-lt"/>
              </a:rPr>
              <a:t>/sites/default/files/styles/overlay/public/C11.JPG?itok=MPyM48dT.</a:t>
            </a:r>
          </a:p>
        </p:txBody>
      </p:sp>
      <p:sp>
        <p:nvSpPr>
          <p:cNvPr id="4" name="Slide Number Placeholder 3"/>
          <p:cNvSpPr>
            <a:spLocks noGrp="1"/>
          </p:cNvSpPr>
          <p:nvPr>
            <p:ph type="sldNum" sz="quarter" idx="5"/>
          </p:nvPr>
        </p:nvSpPr>
        <p:spPr/>
        <p:txBody>
          <a:bodyPr/>
          <a:lstStyle/>
          <a:p>
            <a:fld id="{E4DFF5BA-1896-7B40-B9B7-C90077B1ACF0}" type="slidenum">
              <a:rPr lang="en-US" smtClean="0"/>
              <a:t>8</a:t>
            </a:fld>
            <a:endParaRPr lang="en-US"/>
          </a:p>
        </p:txBody>
      </p:sp>
    </p:spTree>
    <p:extLst>
      <p:ext uri="{BB962C8B-B14F-4D97-AF65-F5344CB8AC3E}">
        <p14:creationId xmlns:p14="http://schemas.microsoft.com/office/powerpoint/2010/main" val="1085969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latin typeface="+mn-lt"/>
              </a:rPr>
              <a:t>Upon signing the the ADA into law, George H.W. Bush said, </a:t>
            </a:r>
            <a:r>
              <a:rPr lang="en-US" sz="1800" i="0" dirty="0">
                <a:effectLst/>
                <a:latin typeface="Calibri" panose="020F0502020204030204" pitchFamily="34" charset="0"/>
                <a:ea typeface="Times New Roman" panose="02020603050405020304" pitchFamily="18" charset="0"/>
                <a:cs typeface="Times New Roman (Body CS)"/>
              </a:rPr>
              <a:t>“Three weeks ago, we celebrated our nation's Independence Day. Today we're here to rejoice in and celebrate another 'Independence Day,' one that is long overdue. With today's signing of the landmark Americans for Disabilities Act, every man, woman, and child with a disability can now pass through once-closed doors into a bright new era of equality, independence, and freedom."</a:t>
            </a:r>
            <a:endParaRPr lang="en-US" b="0" i="0" dirty="0">
              <a:latin typeface="+mn-lt"/>
            </a:endParaRPr>
          </a:p>
          <a:p>
            <a:endParaRPr lang="en-US" b="0" dirty="0">
              <a:latin typeface="+mn-lt"/>
            </a:endParaRPr>
          </a:p>
          <a:p>
            <a:r>
              <a:rPr lang="en-US" b="0" u="sng" dirty="0">
                <a:latin typeface="+mn-lt"/>
              </a:rPr>
              <a:t>Image on the left: </a:t>
            </a:r>
            <a:r>
              <a:rPr lang="en-US" b="0" i="0" u="sng" dirty="0">
                <a:solidFill>
                  <a:srgbClr val="000000"/>
                </a:solidFill>
                <a:effectLst/>
                <a:latin typeface="APHont"/>
              </a:rPr>
              <a:t>On a beautiful sunny day on the South Lawn of the White House, President George H. W. Bush, flanked by activists Evan Kemp and Justin Dart, signs the ADA. Bush inscribed this photo to Justin Dart, noting his leadership and drive for disability rights</a:t>
            </a:r>
            <a:r>
              <a:rPr lang="en-US" b="0" u="sng" dirty="0">
                <a:latin typeface="+mn-lt"/>
              </a:rPr>
              <a:t>: To Justin Dart, without your drive, your “believing” and your leadership this day would not have been possible. With respect and friendship, George Bush”</a:t>
            </a:r>
            <a:r>
              <a:rPr lang="en-US" b="0" u="none" dirty="0">
                <a:latin typeface="+mn-lt"/>
              </a:rPr>
              <a:t> </a:t>
            </a:r>
            <a:r>
              <a:rPr lang="en-US" b="0" i="0" dirty="0">
                <a:solidFill>
                  <a:srgbClr val="000000"/>
                </a:solidFill>
                <a:effectLst/>
                <a:latin typeface="APHont"/>
              </a:rPr>
              <a:t>From the Smithsonian’s National Museum of American History’s web exhibit entitled: “</a:t>
            </a:r>
            <a:r>
              <a:rPr lang="en-US" b="0" i="0" dirty="0" err="1">
                <a:solidFill>
                  <a:srgbClr val="000000"/>
                </a:solidFill>
                <a:effectLst/>
                <a:latin typeface="APHont"/>
              </a:rPr>
              <a:t>EveryBody</a:t>
            </a:r>
            <a:r>
              <a:rPr lang="en-US" b="0" i="0" dirty="0">
                <a:solidFill>
                  <a:srgbClr val="000000"/>
                </a:solidFill>
                <a:effectLst/>
                <a:latin typeface="APHont"/>
              </a:rPr>
              <a:t>: An Artifact History of Disability in America”.</a:t>
            </a:r>
            <a:r>
              <a:rPr lang="en-US" b="0" i="0" u="none" dirty="0">
                <a:solidFill>
                  <a:srgbClr val="000000"/>
                </a:solidFill>
                <a:effectLst/>
                <a:latin typeface="+mn-lt"/>
              </a:rPr>
              <a:t> </a:t>
            </a:r>
            <a:r>
              <a:rPr lang="en-US" b="0" dirty="0">
                <a:latin typeface="+mn-lt"/>
              </a:rPr>
              <a:t>Downloaded on 3/10/2023 from: https://</a:t>
            </a:r>
            <a:r>
              <a:rPr lang="en-US" b="0" dirty="0" err="1">
                <a:latin typeface="+mn-lt"/>
              </a:rPr>
              <a:t>everybody.si.edu</a:t>
            </a:r>
            <a:r>
              <a:rPr lang="en-US" b="0" dirty="0">
                <a:latin typeface="+mn-lt"/>
              </a:rPr>
              <a:t>/sites/default/files/styles/overlay/public/C22_0.JPG?itok=LYG7g987.</a:t>
            </a:r>
            <a:endParaRPr lang="en-US" b="0" i="0" dirty="0">
              <a:solidFill>
                <a:srgbClr val="4D5156"/>
              </a:solidFill>
              <a:effectLst/>
              <a:latin typeface="+mn-lt"/>
            </a:endParaRPr>
          </a:p>
        </p:txBody>
      </p:sp>
      <p:sp>
        <p:nvSpPr>
          <p:cNvPr id="4" name="Slide Number Placeholder 3"/>
          <p:cNvSpPr>
            <a:spLocks noGrp="1"/>
          </p:cNvSpPr>
          <p:nvPr>
            <p:ph type="sldNum" sz="quarter" idx="5"/>
          </p:nvPr>
        </p:nvSpPr>
        <p:spPr/>
        <p:txBody>
          <a:bodyPr/>
          <a:lstStyle/>
          <a:p>
            <a:fld id="{E4DFF5BA-1896-7B40-B9B7-C90077B1ACF0}" type="slidenum">
              <a:rPr lang="en-US" smtClean="0"/>
              <a:t>9</a:t>
            </a:fld>
            <a:endParaRPr lang="en-US"/>
          </a:p>
        </p:txBody>
      </p:sp>
    </p:spTree>
    <p:extLst>
      <p:ext uri="{BB962C8B-B14F-4D97-AF65-F5344CB8AC3E}">
        <p14:creationId xmlns:p14="http://schemas.microsoft.com/office/powerpoint/2010/main" val="2163423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8929160" y="-8467"/>
              <a:ext cx="3259666"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1" name="Straight Connector 20"/>
            <p:cNvCxnSpPr>
              <a:cxnSpLocks/>
              <a:endCxn id="27" idx="2"/>
            </p:cNvCxnSpPr>
            <p:nvPr/>
          </p:nvCxnSpPr>
          <p:spPr>
            <a:xfrm flipH="1">
              <a:off x="8932333" y="3681413"/>
              <a:ext cx="3256492"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normAutofit/>
          </a:bodyPr>
          <a:lstStyle>
            <a:lvl1pPr marL="0" indent="0" algn="r">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72CE9167-2100-C84B-A801-041A6CD96E54}" type="datetime1">
              <a:rPr lang="en-US" smtClean="0"/>
              <a:t>8/27/25</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a:xfrm>
            <a:off x="8349916" y="6041361"/>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1463187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149141" y="6492875"/>
            <a:ext cx="911939" cy="365125"/>
          </a:xfrm>
        </p:spPr>
        <p:txBody>
          <a:bodyPr/>
          <a:lstStyle>
            <a:lvl1pPr>
              <a:defRPr>
                <a:solidFill>
                  <a:schemeClr val="tx1"/>
                </a:solidFill>
              </a:defRPr>
            </a:lvl1pPr>
          </a:lstStyle>
          <a:p>
            <a:fld id="{9332CF56-FEF7-CD46-8613-AEB1AC0C1AD9}" type="datetime1">
              <a:rPr lang="en-US" smtClean="0"/>
              <a:t>8/27/25</a:t>
            </a:fld>
            <a:endParaRPr lang="en-US"/>
          </a:p>
        </p:txBody>
      </p:sp>
      <p:sp>
        <p:nvSpPr>
          <p:cNvPr id="4" name="Footer Placeholder 3"/>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5" name="Slide Number Placeholder 4"/>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1612360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147572" y="6492875"/>
            <a:ext cx="911939" cy="365125"/>
          </a:xfrm>
        </p:spPr>
        <p:txBody>
          <a:bodyPr/>
          <a:lstStyle>
            <a:lvl1pPr>
              <a:defRPr>
                <a:solidFill>
                  <a:schemeClr val="tx1"/>
                </a:solidFill>
              </a:defRPr>
            </a:lvl1pPr>
          </a:lstStyle>
          <a:p>
            <a:fld id="{E529C3F0-B608-404F-A2BD-9FB56249F048}" type="datetime1">
              <a:rPr lang="en-US" smtClean="0"/>
              <a:t>8/27/25</a:t>
            </a:fld>
            <a:endParaRPr lang="en-US"/>
          </a:p>
        </p:txBody>
      </p:sp>
      <p:sp>
        <p:nvSpPr>
          <p:cNvPr id="3" name="Footer Placeholder 2"/>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692548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3" y="1598620"/>
            <a:ext cx="4476557" cy="1278466"/>
          </a:xfrm>
        </p:spPr>
        <p:txBody>
          <a:bodyPr anchor="b">
            <a:normAutofit/>
          </a:bodyPr>
          <a:lstStyle>
            <a:lvl1pPr>
              <a:defRPr sz="2000"/>
            </a:lvl1pPr>
          </a:lstStyle>
          <a:p>
            <a:r>
              <a:rPr lang="en-US"/>
              <a:t>Click to edit Master title style</a:t>
            </a:r>
            <a:endParaRPr lang="en-US" dirty="0"/>
          </a:p>
        </p:txBody>
      </p:sp>
      <p:sp>
        <p:nvSpPr>
          <p:cNvPr id="3" name="Content Placeholder 2" hidden="1"/>
          <p:cNvSpPr>
            <a:spLocks noGrp="1"/>
          </p:cNvSpPr>
          <p:nvPr>
            <p:ph idx="1"/>
          </p:nvPr>
        </p:nvSpPr>
        <p:spPr>
          <a:xfrm>
            <a:off x="677333" y="2877085"/>
            <a:ext cx="4476557" cy="2584450"/>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3392756"/>
            <a:ext cx="4476556" cy="2584449"/>
          </a:xfrm>
        </p:spPr>
        <p:txBody>
          <a:bodyPr anchor="b">
            <a:normAutofit/>
          </a:bodyPr>
          <a:lstStyle>
            <a:lvl1pPr marL="0" indent="0">
              <a:buNone/>
              <a:defRPr sz="1400">
                <a:solidFill>
                  <a:schemeClr val="tx1"/>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a:xfrm>
            <a:off x="8147572" y="6492875"/>
            <a:ext cx="911939" cy="365125"/>
          </a:xfrm>
        </p:spPr>
        <p:txBody>
          <a:bodyPr/>
          <a:lstStyle>
            <a:lvl1pPr>
              <a:defRPr>
                <a:solidFill>
                  <a:schemeClr val="tx1"/>
                </a:solidFill>
              </a:defRPr>
            </a:lvl1pPr>
          </a:lstStyle>
          <a:p>
            <a:fld id="{06075213-1CF0-B04E-ACCD-58F455C3CA07}"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7" name="Slide Number Placeholder 6"/>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
        <p:nvSpPr>
          <p:cNvPr id="8" name="Content Placeholder 2">
            <a:extLst>
              <a:ext uri="{FF2B5EF4-FFF2-40B4-BE49-F238E27FC236}">
                <a16:creationId xmlns:a16="http://schemas.microsoft.com/office/drawing/2014/main" id="{49EB7E3C-43E8-9546-5D42-AC48C1F4F0D3}"/>
              </a:ext>
            </a:extLst>
          </p:cNvPr>
          <p:cNvSpPr>
            <a:spLocks noGrp="1"/>
          </p:cNvSpPr>
          <p:nvPr>
            <p:ph idx="13"/>
          </p:nvPr>
        </p:nvSpPr>
        <p:spPr>
          <a:xfrm>
            <a:off x="5583936" y="664464"/>
            <a:ext cx="5484493" cy="5980811"/>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5882167"/>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3" y="4857752"/>
            <a:ext cx="1024128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677334" y="609601"/>
            <a:ext cx="10241280" cy="3845133"/>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3" y="5424680"/>
            <a:ext cx="10241280" cy="674024"/>
          </a:xfrm>
        </p:spPr>
        <p:txBody>
          <a:bodyPr>
            <a:normAutofit/>
          </a:bodyPr>
          <a:lstStyle>
            <a:lvl1pPr marL="0" indent="0">
              <a:buNone/>
              <a:defRPr sz="1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8147572" y="6492875"/>
            <a:ext cx="911939" cy="365125"/>
          </a:xfrm>
        </p:spPr>
        <p:txBody>
          <a:bodyPr/>
          <a:lstStyle>
            <a:lvl1pPr>
              <a:defRPr>
                <a:solidFill>
                  <a:schemeClr val="tx1"/>
                </a:solidFill>
              </a:defRPr>
            </a:lvl1pPr>
          </a:lstStyle>
          <a:p>
            <a:fld id="{30ED6F56-F69C-4940-B804-6272ED3978D3}"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7" name="Slide Number Placeholder 6"/>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3965841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10241280"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10241280" cy="1570962"/>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DABF1B03-33DF-0347-8E6E-0D1758DE396F}"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3197455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9784080"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8" y="3632200"/>
            <a:ext cx="8997061" cy="381000"/>
          </a:xfrm>
        </p:spPr>
        <p:txBody>
          <a:bodyPr anchor="ctr">
            <a:noAutofit/>
          </a:bodyPr>
          <a:lstStyle>
            <a:lvl1pPr marL="0" indent="0">
              <a:buFontTx/>
              <a:buNone/>
              <a:defRPr sz="16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10241280" cy="1570962"/>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61409DC5-F407-DB40-BA00-92EAD41CBF13}"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0610987"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39388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10241280"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10241280" cy="1513914"/>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C711E1DC-2562-9344-A506-8116E579D8EE}"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36520231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8" y="609600"/>
            <a:ext cx="10241280"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1" y="4013200"/>
            <a:ext cx="10241280"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10241280" cy="1513914"/>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B3504010-52D6-2740-9714-366BFAB5AF9F}"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47832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8929160" y="-8467"/>
              <a:ext cx="3259666"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1" name="Straight Connector 20"/>
            <p:cNvCxnSpPr>
              <a:cxnSpLocks/>
              <a:endCxn id="27" idx="2"/>
            </p:cNvCxnSpPr>
            <p:nvPr/>
          </p:nvCxnSpPr>
          <p:spPr>
            <a:xfrm flipH="1">
              <a:off x="8932333" y="3681413"/>
              <a:ext cx="3256492"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75F870D9-6956-AE47-834B-22541DA52A9A}" type="datetime1">
              <a:rPr lang="en-US" smtClean="0"/>
              <a:t>8/27/25</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a:xfrm>
            <a:off x="8349916" y="6041361"/>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3747826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a:xfrm>
            <a:off x="677334" y="1930400"/>
            <a:ext cx="10241280" cy="45624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149141" y="6492875"/>
            <a:ext cx="911939" cy="365125"/>
          </a:xfrm>
        </p:spPr>
        <p:txBody>
          <a:bodyPr/>
          <a:lstStyle>
            <a:lvl1pPr>
              <a:defRPr>
                <a:solidFill>
                  <a:schemeClr val="tx1"/>
                </a:solidFill>
              </a:defRPr>
            </a:lvl1pPr>
          </a:lstStyle>
          <a:p>
            <a:fld id="{82B6483E-35AF-CD4E-BB3B-F141AE9355AB}"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3989110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normAutofit/>
          </a:bodyPr>
          <a:lstStyle>
            <a:lvl1pPr>
              <a:defRPr sz="3600">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677334" y="1930401"/>
            <a:ext cx="10241280" cy="4562474"/>
          </a:xfrm>
        </p:spPr>
        <p:txBody>
          <a:bodyPr/>
          <a:lstStyle>
            <a:lvl1pPr>
              <a:buClr>
                <a:schemeClr val="accent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149141" y="6492875"/>
            <a:ext cx="911939" cy="365125"/>
          </a:xfrm>
        </p:spPr>
        <p:txBody>
          <a:bodyPr/>
          <a:lstStyle>
            <a:lvl1pPr>
              <a:defRPr>
                <a:solidFill>
                  <a:schemeClr val="tx1"/>
                </a:solidFill>
              </a:defRPr>
            </a:lvl1pPr>
          </a:lstStyle>
          <a:p>
            <a:fld id="{C3D30F7E-BFF5-A34E-A0D9-B59E93D564E2}"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17604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10241280"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10241280" cy="860400"/>
          </a:xfrm>
        </p:spPr>
        <p:txBody>
          <a:bodyPr anchor="t"/>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9142" y="6492875"/>
            <a:ext cx="911939" cy="365125"/>
          </a:xfrm>
        </p:spPr>
        <p:txBody>
          <a:bodyPr/>
          <a:lstStyle>
            <a:lvl1pPr>
              <a:defRPr>
                <a:solidFill>
                  <a:schemeClr val="tx1"/>
                </a:solidFill>
              </a:defRPr>
            </a:lvl1pPr>
          </a:lstStyle>
          <a:p>
            <a:fld id="{BC961DE9-77C8-B24D-A91E-06BBD857983E}"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527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20262104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77333" y="1930401"/>
            <a:ext cx="4937760" cy="45624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7628" y="1930400"/>
            <a:ext cx="4937760" cy="45624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149141" y="6492875"/>
            <a:ext cx="911939" cy="365125"/>
          </a:xfrm>
        </p:spPr>
        <p:txBody>
          <a:bodyPr/>
          <a:lstStyle>
            <a:lvl1pPr>
              <a:defRPr>
                <a:solidFill>
                  <a:schemeClr val="tx1"/>
                </a:solidFill>
              </a:defRPr>
            </a:lvl1pPr>
          </a:lstStyle>
          <a:p>
            <a:fld id="{650B8E5B-292E-9946-831A-D7BFC63A8DAB}"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3545547218"/>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4" y="1977054"/>
            <a:ext cx="4937760" cy="576262"/>
          </a:xfrm>
        </p:spPr>
        <p:txBody>
          <a:bodyPr anchor="t" anchorCtr="0">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4" y="2553316"/>
            <a:ext cx="4937760" cy="3939557"/>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0854" y="1977055"/>
            <a:ext cx="4937760" cy="576262"/>
          </a:xfrm>
        </p:spPr>
        <p:txBody>
          <a:bodyPr anchor="t" anchorCtr="0">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80854" y="2553316"/>
            <a:ext cx="4937760" cy="3939557"/>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149141" y="6492875"/>
            <a:ext cx="911939" cy="365125"/>
          </a:xfrm>
        </p:spPr>
        <p:txBody>
          <a:bodyPr/>
          <a:lstStyle>
            <a:lvl1pPr>
              <a:defRPr>
                <a:solidFill>
                  <a:schemeClr val="tx1"/>
                </a:solidFill>
              </a:defRPr>
            </a:lvl1pPr>
          </a:lstStyle>
          <a:p>
            <a:fld id="{2FCA3C40-D5AE-D04F-84CA-9363BF7BBD0E}" type="datetime1">
              <a:rPr lang="en-US" smtClean="0"/>
              <a:t>8/27/25</a:t>
            </a:fld>
            <a:endParaRPr lang="en-US"/>
          </a:p>
        </p:txBody>
      </p:sp>
      <p:sp>
        <p:nvSpPr>
          <p:cNvPr id="8" name="Footer Placeholder 7"/>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482121940"/>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149141" y="6492875"/>
            <a:ext cx="911939" cy="365125"/>
          </a:xfrm>
        </p:spPr>
        <p:txBody>
          <a:bodyPr/>
          <a:lstStyle>
            <a:lvl1pPr>
              <a:defRPr>
                <a:solidFill>
                  <a:schemeClr val="tx1"/>
                </a:solidFill>
              </a:defRPr>
            </a:lvl1pPr>
          </a:lstStyle>
          <a:p>
            <a:fld id="{0914F387-EC61-6C4F-9DE2-3F19E6F75AEE}" type="datetime1">
              <a:rPr lang="en-US" smtClean="0"/>
              <a:t>8/27/25</a:t>
            </a:fld>
            <a:endParaRPr lang="en-US"/>
          </a:p>
        </p:txBody>
      </p:sp>
      <p:sp>
        <p:nvSpPr>
          <p:cNvPr id="4" name="Footer Placeholder 3"/>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5" name="Slide Number Placeholder 4"/>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28859729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147572" y="6492875"/>
            <a:ext cx="911939" cy="365125"/>
          </a:xfrm>
        </p:spPr>
        <p:txBody>
          <a:bodyPr/>
          <a:lstStyle>
            <a:lvl1pPr>
              <a:defRPr>
                <a:solidFill>
                  <a:schemeClr val="tx1"/>
                </a:solidFill>
              </a:defRPr>
            </a:lvl1pPr>
          </a:lstStyle>
          <a:p>
            <a:fld id="{54639C25-5BE9-E74D-AAD2-4948F73DC72D}" type="datetime1">
              <a:rPr lang="en-US" smtClean="0"/>
              <a:t>8/27/25</a:t>
            </a:fld>
            <a:endParaRPr lang="en-US"/>
          </a:p>
        </p:txBody>
      </p:sp>
      <p:sp>
        <p:nvSpPr>
          <p:cNvPr id="3" name="Footer Placeholder 2"/>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26621162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3" y="1584332"/>
            <a:ext cx="4476557"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5431536" y="512064"/>
            <a:ext cx="5484493" cy="5980811"/>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862797"/>
            <a:ext cx="4476556" cy="2584449"/>
          </a:xfrm>
        </p:spPr>
        <p:txBody>
          <a:bodyPr>
            <a:normAutofit/>
          </a:bodyPr>
          <a:lstStyle>
            <a:lvl1pPr marL="0" indent="0">
              <a:buNone/>
              <a:defRPr sz="1400">
                <a:solidFill>
                  <a:schemeClr val="tx1"/>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a:xfrm>
            <a:off x="8147572" y="6492875"/>
            <a:ext cx="911939" cy="365125"/>
          </a:xfrm>
        </p:spPr>
        <p:txBody>
          <a:bodyPr/>
          <a:lstStyle>
            <a:lvl1pPr>
              <a:defRPr>
                <a:solidFill>
                  <a:schemeClr val="tx1"/>
                </a:solidFill>
              </a:defRPr>
            </a:lvl1pPr>
          </a:lstStyle>
          <a:p>
            <a:fld id="{FC59FB50-79A1-9247-A4FA-B3F9DA04E07B}"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7" name="Slide Number Placeholder 6"/>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4138444640"/>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3" y="4829176"/>
            <a:ext cx="1024128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677334" y="609601"/>
            <a:ext cx="10241280" cy="3845133"/>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3" y="5396104"/>
            <a:ext cx="10241280" cy="674024"/>
          </a:xfrm>
        </p:spPr>
        <p:txBody>
          <a:bodyPr>
            <a:normAutofit/>
          </a:bodyPr>
          <a:lstStyle>
            <a:lvl1pPr marL="0" indent="0">
              <a:buNone/>
              <a:defRPr sz="1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8147572" y="6492875"/>
            <a:ext cx="911939" cy="365125"/>
          </a:xfrm>
        </p:spPr>
        <p:txBody>
          <a:bodyPr/>
          <a:lstStyle>
            <a:lvl1pPr>
              <a:defRPr>
                <a:solidFill>
                  <a:schemeClr val="tx1"/>
                </a:solidFill>
              </a:defRPr>
            </a:lvl1pPr>
          </a:lstStyle>
          <a:p>
            <a:fld id="{E295CF12-888D-B340-9EF0-AAB1A0C3EEF7}"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31223055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10241280"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10241280" cy="1570962"/>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DF6C423B-4379-134F-99E8-50AC7C1012D1}"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1784835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9784080"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8" y="3632200"/>
            <a:ext cx="8997061" cy="381000"/>
          </a:xfrm>
        </p:spPr>
        <p:txBody>
          <a:bodyPr anchor="ctr">
            <a:noAutofit/>
          </a:bodyPr>
          <a:lstStyle>
            <a:lvl1pPr marL="0" indent="0">
              <a:buFontTx/>
              <a:buNone/>
              <a:defRPr sz="16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10241280" cy="1570962"/>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ABDDDC30-09AC-AF49-AB93-A858DAFBF08C}"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0610987"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540173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10241280"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10241280" cy="1513914"/>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3C27DF57-BBE9-A34F-A406-05C450BC5AB3}"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4023362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10241280" cy="1826581"/>
          </a:xfrm>
        </p:spPr>
        <p:txBody>
          <a:bodyPr anchor="b"/>
          <a:lstStyle>
            <a:lvl1pPr algn="l">
              <a:defRPr sz="4000" b="0" cap="none">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10241280" cy="860400"/>
          </a:xfrm>
        </p:spPr>
        <p:txBody>
          <a:bodyPr anchor="t"/>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9142" y="6492875"/>
            <a:ext cx="911939" cy="365125"/>
          </a:xfrm>
        </p:spPr>
        <p:txBody>
          <a:bodyPr/>
          <a:lstStyle>
            <a:lvl1pPr>
              <a:defRPr>
                <a:solidFill>
                  <a:schemeClr val="tx1"/>
                </a:solidFill>
              </a:defRPr>
            </a:lvl1pPr>
          </a:lstStyle>
          <a:p>
            <a:fld id="{09F656CA-B18A-E242-9105-133511CD6F85}" type="datetime1">
              <a:rPr lang="en-US" smtClean="0"/>
              <a:t>8/27/25</a:t>
            </a:fld>
            <a:endParaRPr lang="en-US" dirty="0"/>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5276" y="6492875"/>
            <a:ext cx="683339" cy="365125"/>
          </a:xfrm>
        </p:spPr>
        <p:txBody>
          <a:bodyPr/>
          <a:lstStyle/>
          <a:p>
            <a:fld id="{ED34A2F8-48CC-B946-AC3D-040272C2FF0A}" type="slidenum">
              <a:rPr lang="en-US" smtClean="0"/>
              <a:t>‹#›</a:t>
            </a:fld>
            <a:endParaRPr lang="en-US" dirty="0"/>
          </a:p>
        </p:txBody>
      </p:sp>
    </p:spTree>
    <p:extLst>
      <p:ext uri="{BB962C8B-B14F-4D97-AF65-F5344CB8AC3E}">
        <p14:creationId xmlns:p14="http://schemas.microsoft.com/office/powerpoint/2010/main" val="4272633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8" y="609600"/>
            <a:ext cx="10241280"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1" y="4013200"/>
            <a:ext cx="10241280"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10241280" cy="1513914"/>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722E8B0F-5B33-8B40-A8FD-9A6D1DD601EF}"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8735448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8929160" y="-8467"/>
              <a:ext cx="3259666"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1" name="Straight Connector 20"/>
            <p:cNvCxnSpPr>
              <a:cxnSpLocks/>
              <a:endCxn id="27" idx="2"/>
            </p:cNvCxnSpPr>
            <p:nvPr/>
          </p:nvCxnSpPr>
          <p:spPr>
            <a:xfrm flipH="1">
              <a:off x="8932333" y="3681413"/>
              <a:ext cx="3256492"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1EEB5F9B-8EE4-234E-B6D8-2D6B6B229AB5}" type="datetime1">
              <a:rPr lang="en-US" smtClean="0"/>
              <a:t>8/27/25</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a:xfrm>
            <a:off x="8349916" y="6041361"/>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40892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677334" y="1930401"/>
            <a:ext cx="10241280" cy="45624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149141" y="6492875"/>
            <a:ext cx="911939" cy="365125"/>
          </a:xfrm>
        </p:spPr>
        <p:txBody>
          <a:bodyPr/>
          <a:lstStyle>
            <a:lvl1pPr>
              <a:defRPr>
                <a:solidFill>
                  <a:schemeClr val="tx1"/>
                </a:solidFill>
              </a:defRPr>
            </a:lvl1pPr>
          </a:lstStyle>
          <a:p>
            <a:fld id="{16C7F4FD-CA1F-294C-AFCB-7B58712D1EE8}" type="datetime1">
              <a:rPr lang="en-US" smtClean="0"/>
              <a:t>8/27/25</a:t>
            </a:fld>
            <a:endParaRPr lang="en-US" dirty="0"/>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dirty="0"/>
          </a:p>
        </p:txBody>
      </p:sp>
    </p:spTree>
    <p:extLst>
      <p:ext uri="{BB962C8B-B14F-4D97-AF65-F5344CB8AC3E}">
        <p14:creationId xmlns:p14="http://schemas.microsoft.com/office/powerpoint/2010/main" val="26673593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10241280"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10241280" cy="860400"/>
          </a:xfrm>
        </p:spPr>
        <p:txBody>
          <a:bodyPr anchor="t"/>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9142" y="6492875"/>
            <a:ext cx="911939" cy="365125"/>
          </a:xfrm>
        </p:spPr>
        <p:txBody>
          <a:bodyPr/>
          <a:lstStyle>
            <a:lvl1pPr>
              <a:defRPr>
                <a:solidFill>
                  <a:schemeClr val="tx1"/>
                </a:solidFill>
              </a:defRPr>
            </a:lvl1pPr>
          </a:lstStyle>
          <a:p>
            <a:fld id="{195CC210-84C6-2942-9697-2E8F2BFEAFE1}"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527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961067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77333" y="1930400"/>
            <a:ext cx="4937760" cy="45624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7628" y="1930400"/>
            <a:ext cx="4937760" cy="45624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149141" y="6492875"/>
            <a:ext cx="911939" cy="365125"/>
          </a:xfrm>
        </p:spPr>
        <p:txBody>
          <a:bodyPr/>
          <a:lstStyle>
            <a:lvl1pPr>
              <a:defRPr>
                <a:solidFill>
                  <a:schemeClr val="tx1"/>
                </a:solidFill>
              </a:defRPr>
            </a:lvl1pPr>
          </a:lstStyle>
          <a:p>
            <a:fld id="{CE7024A7-21C7-474F-9ECB-D26DED12855B}"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7" name="Slide Number Placeholder 6"/>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1527309750"/>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4" y="1977055"/>
            <a:ext cx="4937760" cy="576262"/>
          </a:xfrm>
        </p:spPr>
        <p:txBody>
          <a:bodyPr anchor="t" anchorCtr="0">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4" y="2553317"/>
            <a:ext cx="4937760" cy="3939558"/>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980854" y="1977056"/>
            <a:ext cx="4937760" cy="576262"/>
          </a:xfrm>
        </p:spPr>
        <p:txBody>
          <a:bodyPr anchor="t" anchorCtr="0">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80854" y="2553317"/>
            <a:ext cx="4937760" cy="3939558"/>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149141" y="6492875"/>
            <a:ext cx="911939" cy="365125"/>
          </a:xfrm>
        </p:spPr>
        <p:txBody>
          <a:bodyPr/>
          <a:lstStyle>
            <a:lvl1pPr>
              <a:defRPr>
                <a:solidFill>
                  <a:schemeClr val="tx1"/>
                </a:solidFill>
              </a:defRPr>
            </a:lvl1pPr>
          </a:lstStyle>
          <a:p>
            <a:fld id="{0F4FE60F-18EB-654B-8B92-44D132BCA78B}" type="datetime1">
              <a:rPr lang="en-US" smtClean="0"/>
              <a:t>8/27/25</a:t>
            </a:fld>
            <a:endParaRPr lang="en-US"/>
          </a:p>
        </p:txBody>
      </p:sp>
      <p:sp>
        <p:nvSpPr>
          <p:cNvPr id="8" name="Footer Placeholder 7"/>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9" name="Slide Number Placeholder 8"/>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269677698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149141" y="6492875"/>
            <a:ext cx="911939" cy="365125"/>
          </a:xfrm>
        </p:spPr>
        <p:txBody>
          <a:bodyPr/>
          <a:lstStyle>
            <a:lvl1pPr>
              <a:defRPr>
                <a:solidFill>
                  <a:schemeClr val="tx1"/>
                </a:solidFill>
              </a:defRPr>
            </a:lvl1pPr>
          </a:lstStyle>
          <a:p>
            <a:fld id="{05DB4291-A63D-3843-9A9A-0597F008C152}" type="datetime1">
              <a:rPr lang="en-US" smtClean="0"/>
              <a:t>8/27/25</a:t>
            </a:fld>
            <a:endParaRPr lang="en-US"/>
          </a:p>
        </p:txBody>
      </p:sp>
      <p:sp>
        <p:nvSpPr>
          <p:cNvPr id="4" name="Footer Placeholder 3"/>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5" name="Slide Number Placeholder 4"/>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23734795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147572" y="6492875"/>
            <a:ext cx="911939" cy="365125"/>
          </a:xfrm>
        </p:spPr>
        <p:txBody>
          <a:bodyPr/>
          <a:lstStyle>
            <a:lvl1pPr>
              <a:defRPr>
                <a:solidFill>
                  <a:schemeClr val="tx1"/>
                </a:solidFill>
              </a:defRPr>
            </a:lvl1pPr>
          </a:lstStyle>
          <a:p>
            <a:fld id="{F737A126-66C3-2843-B2B5-03294F719E7E}" type="datetime1">
              <a:rPr lang="en-US" smtClean="0"/>
              <a:t>8/27/25</a:t>
            </a:fld>
            <a:endParaRPr lang="en-US"/>
          </a:p>
        </p:txBody>
      </p:sp>
      <p:sp>
        <p:nvSpPr>
          <p:cNvPr id="3" name="Footer Placeholder 2"/>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4245741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3" y="1584332"/>
            <a:ext cx="4476557"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5431536" y="512064"/>
            <a:ext cx="5484493" cy="5980811"/>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862797"/>
            <a:ext cx="4476556" cy="2584449"/>
          </a:xfrm>
        </p:spPr>
        <p:txBody>
          <a:bodyPr>
            <a:normAutofit/>
          </a:bodyPr>
          <a:lstStyle>
            <a:lvl1pPr marL="0" indent="0">
              <a:buNone/>
              <a:defRPr sz="1400">
                <a:solidFill>
                  <a:schemeClr val="tx1"/>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a:xfrm>
            <a:off x="8147572" y="6492875"/>
            <a:ext cx="911939" cy="365125"/>
          </a:xfrm>
        </p:spPr>
        <p:txBody>
          <a:bodyPr/>
          <a:lstStyle>
            <a:lvl1pPr>
              <a:defRPr>
                <a:solidFill>
                  <a:schemeClr val="tx1"/>
                </a:solidFill>
              </a:defRPr>
            </a:lvl1pPr>
          </a:lstStyle>
          <a:p>
            <a:fld id="{E6371CB3-26F5-834A-B41D-74F920BA477E}"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7" name="Slide Number Placeholder 6"/>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1228202369"/>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3" y="4829176"/>
            <a:ext cx="1024128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677334" y="609601"/>
            <a:ext cx="10241280" cy="3845133"/>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3" y="5396104"/>
            <a:ext cx="10241280" cy="674024"/>
          </a:xfrm>
        </p:spPr>
        <p:txBody>
          <a:bodyPr>
            <a:normAutofit/>
          </a:bodyPr>
          <a:lstStyle>
            <a:lvl1pPr marL="0" indent="0">
              <a:buNone/>
              <a:defRPr sz="1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8147572" y="6492875"/>
            <a:ext cx="911939" cy="365125"/>
          </a:xfrm>
        </p:spPr>
        <p:txBody>
          <a:bodyPr/>
          <a:lstStyle>
            <a:lvl1pPr>
              <a:defRPr>
                <a:solidFill>
                  <a:schemeClr val="tx1"/>
                </a:solidFill>
              </a:defRPr>
            </a:lvl1pPr>
          </a:lstStyle>
          <a:p>
            <a:fld id="{3B51AFF6-73E0-9649-BF6F-EF77F7840BC6}"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7" name="Slide Number Placeholder 6"/>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1704955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sz="half" idx="1"/>
          </p:nvPr>
        </p:nvSpPr>
        <p:spPr>
          <a:xfrm>
            <a:off x="677333" y="1930400"/>
            <a:ext cx="4937760" cy="45624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7628" y="1930400"/>
            <a:ext cx="4937760" cy="45624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149141" y="6492875"/>
            <a:ext cx="911939" cy="365125"/>
          </a:xfrm>
        </p:spPr>
        <p:txBody>
          <a:bodyPr/>
          <a:lstStyle>
            <a:lvl1pPr>
              <a:defRPr>
                <a:solidFill>
                  <a:schemeClr val="tx1"/>
                </a:solidFill>
              </a:defRPr>
            </a:lvl1pPr>
          </a:lstStyle>
          <a:p>
            <a:fld id="{033B3889-B632-6D45-B139-140F17602D76}"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404445894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10241280"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10241280" cy="1570962"/>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60425B5D-BA05-BB44-B34A-EAA76C9F7BDF}"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p>
            <a:endParaRPr lang="en-US" dirty="0"/>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25295267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9784080"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8" y="3632200"/>
            <a:ext cx="8997061" cy="381000"/>
          </a:xfrm>
        </p:spPr>
        <p:txBody>
          <a:bodyPr anchor="ctr">
            <a:noAutofit/>
          </a:bodyPr>
          <a:lstStyle>
            <a:lvl1pPr marL="0" indent="0">
              <a:buFontTx/>
              <a:buNone/>
              <a:defRPr sz="16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10241280" cy="1570962"/>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D801FA46-3B11-2B47-8D63-59280876F552}"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0610987"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436440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10241280"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10241280" cy="1513914"/>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2135FAA2-2F48-3742-B428-7D08C360413A}"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17599764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8" y="609600"/>
            <a:ext cx="10241280"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1" y="4013200"/>
            <a:ext cx="10241280"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10241280" cy="1513914"/>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47572" y="6492875"/>
            <a:ext cx="911939" cy="365125"/>
          </a:xfrm>
        </p:spPr>
        <p:txBody>
          <a:bodyPr/>
          <a:lstStyle>
            <a:lvl1pPr>
              <a:defRPr>
                <a:solidFill>
                  <a:schemeClr val="tx1"/>
                </a:solidFill>
              </a:defRPr>
            </a:lvl1pPr>
          </a:lstStyle>
          <a:p>
            <a:fld id="{C894F813-6126-1842-901F-F2AC571F0348}" type="datetime1">
              <a:rPr lang="en-US" smtClean="0"/>
              <a:t>8/27/25</a:t>
            </a:fld>
            <a:endParaRPr lang="en-US"/>
          </a:p>
        </p:txBody>
      </p:sp>
      <p:sp>
        <p:nvSpPr>
          <p:cNvPr id="5" name="Footer Placeholder 4"/>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10232136"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1465712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sz="half" idx="1"/>
          </p:nvPr>
        </p:nvSpPr>
        <p:spPr>
          <a:xfrm>
            <a:off x="677333" y="1930400"/>
            <a:ext cx="3291840" cy="45624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152054" y="1930399"/>
            <a:ext cx="3291840" cy="45624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8149141" y="6492875"/>
            <a:ext cx="911939" cy="365125"/>
          </a:xfrm>
        </p:spPr>
        <p:txBody>
          <a:bodyPr/>
          <a:lstStyle>
            <a:lvl1pPr>
              <a:defRPr>
                <a:solidFill>
                  <a:schemeClr val="tx1"/>
                </a:solidFill>
              </a:defRPr>
            </a:lvl1pPr>
          </a:lstStyle>
          <a:p>
            <a:fld id="{033B3889-B632-6D45-B139-140F17602D76}"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
        <p:nvSpPr>
          <p:cNvPr id="8" name="Content Placeholder 2">
            <a:extLst>
              <a:ext uri="{FF2B5EF4-FFF2-40B4-BE49-F238E27FC236}">
                <a16:creationId xmlns:a16="http://schemas.microsoft.com/office/drawing/2014/main" id="{83C9C6BE-C268-15E9-E3F8-BAD0BA381938}"/>
              </a:ext>
            </a:extLst>
          </p:cNvPr>
          <p:cNvSpPr>
            <a:spLocks noGrp="1"/>
          </p:cNvSpPr>
          <p:nvPr>
            <p:ph sz="half" idx="13"/>
          </p:nvPr>
        </p:nvSpPr>
        <p:spPr>
          <a:xfrm>
            <a:off x="7626774" y="1930399"/>
            <a:ext cx="3291840" cy="45624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07079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sz="half" idx="1"/>
          </p:nvPr>
        </p:nvSpPr>
        <p:spPr>
          <a:xfrm>
            <a:off x="677333" y="1930400"/>
            <a:ext cx="4937760" cy="146304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7628" y="1930400"/>
            <a:ext cx="4937760" cy="146304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149141" y="6492875"/>
            <a:ext cx="911939" cy="365125"/>
          </a:xfrm>
        </p:spPr>
        <p:txBody>
          <a:bodyPr/>
          <a:lstStyle>
            <a:lvl1pPr>
              <a:defRPr>
                <a:solidFill>
                  <a:schemeClr val="tx1"/>
                </a:solidFill>
              </a:defRPr>
            </a:lvl1pPr>
          </a:lstStyle>
          <a:p>
            <a:fld id="{033B3889-B632-6D45-B139-140F17602D76}" type="datetime1">
              <a:rPr lang="en-US" smtClean="0"/>
              <a:t>8/27/25</a:t>
            </a:fld>
            <a:endParaRPr lang="en-US"/>
          </a:p>
        </p:txBody>
      </p:sp>
      <p:sp>
        <p:nvSpPr>
          <p:cNvPr id="6" name="Footer Placeholder 5"/>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
        <p:nvSpPr>
          <p:cNvPr id="8" name="Content Placeholder 3">
            <a:extLst>
              <a:ext uri="{FF2B5EF4-FFF2-40B4-BE49-F238E27FC236}">
                <a16:creationId xmlns:a16="http://schemas.microsoft.com/office/drawing/2014/main" id="{9AAB1FF5-5C6A-2DFA-7C85-A7D5D1CF1BB4}"/>
              </a:ext>
            </a:extLst>
          </p:cNvPr>
          <p:cNvSpPr>
            <a:spLocks noGrp="1"/>
          </p:cNvSpPr>
          <p:nvPr>
            <p:ph sz="half" idx="13"/>
          </p:nvPr>
        </p:nvSpPr>
        <p:spPr>
          <a:xfrm>
            <a:off x="677333" y="3395980"/>
            <a:ext cx="4937760" cy="146304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a:extLst>
              <a:ext uri="{FF2B5EF4-FFF2-40B4-BE49-F238E27FC236}">
                <a16:creationId xmlns:a16="http://schemas.microsoft.com/office/drawing/2014/main" id="{6593A01A-F426-0368-CEE8-BBE6B72955CB}"/>
              </a:ext>
            </a:extLst>
          </p:cNvPr>
          <p:cNvSpPr>
            <a:spLocks noGrp="1"/>
          </p:cNvSpPr>
          <p:nvPr>
            <p:ph sz="half" idx="14"/>
          </p:nvPr>
        </p:nvSpPr>
        <p:spPr>
          <a:xfrm>
            <a:off x="5987628" y="3395980"/>
            <a:ext cx="4937760" cy="146304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ADF4BB3E-7A63-7A92-4665-18501058AACD}"/>
              </a:ext>
            </a:extLst>
          </p:cNvPr>
          <p:cNvSpPr>
            <a:spLocks noGrp="1"/>
          </p:cNvSpPr>
          <p:nvPr>
            <p:ph sz="half" idx="15"/>
          </p:nvPr>
        </p:nvSpPr>
        <p:spPr>
          <a:xfrm>
            <a:off x="677333" y="4895215"/>
            <a:ext cx="4937760" cy="146304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DA775084-4781-C690-C9F6-18A99500BEB6}"/>
              </a:ext>
            </a:extLst>
          </p:cNvPr>
          <p:cNvSpPr>
            <a:spLocks noGrp="1"/>
          </p:cNvSpPr>
          <p:nvPr>
            <p:ph sz="half" idx="16"/>
          </p:nvPr>
        </p:nvSpPr>
        <p:spPr>
          <a:xfrm>
            <a:off x="5993554" y="4895215"/>
            <a:ext cx="4937760" cy="146304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274287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5744" y="1935225"/>
            <a:ext cx="4937760" cy="576262"/>
          </a:xfrm>
        </p:spPr>
        <p:txBody>
          <a:bodyPr anchor="t" anchorCtr="0">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4" y="2511487"/>
            <a:ext cx="4937760" cy="3981388"/>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0854" y="1935226"/>
            <a:ext cx="4937760" cy="576262"/>
          </a:xfrm>
        </p:spPr>
        <p:txBody>
          <a:bodyPr anchor="t" anchorCtr="0">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80854" y="2511487"/>
            <a:ext cx="4937760" cy="3981388"/>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149141" y="6492875"/>
            <a:ext cx="911939" cy="365125"/>
          </a:xfrm>
        </p:spPr>
        <p:txBody>
          <a:bodyPr/>
          <a:lstStyle>
            <a:lvl1pPr>
              <a:defRPr>
                <a:solidFill>
                  <a:schemeClr val="tx1"/>
                </a:solidFill>
              </a:defRPr>
            </a:lvl1pPr>
          </a:lstStyle>
          <a:p>
            <a:fld id="{E730412C-4224-914B-B0F9-B62386660EE1}" type="datetime1">
              <a:rPr lang="en-US" smtClean="0"/>
              <a:t>8/27/25</a:t>
            </a:fld>
            <a:endParaRPr lang="en-US" dirty="0"/>
          </a:p>
        </p:txBody>
      </p:sp>
      <p:sp>
        <p:nvSpPr>
          <p:cNvPr id="8" name="Footer Placeholder 7"/>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9" name="Slide Number Placeholder 8"/>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Tree>
    <p:extLst>
      <p:ext uri="{BB962C8B-B14F-4D97-AF65-F5344CB8AC3E}">
        <p14:creationId xmlns:p14="http://schemas.microsoft.com/office/powerpoint/2010/main" val="375261677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x Content with text heading">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5743" y="1935225"/>
            <a:ext cx="10241279" cy="576072"/>
          </a:xfrm>
        </p:spPr>
        <p:txBody>
          <a:bodyPr anchor="t" anchorCtr="0">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4" y="2511487"/>
            <a:ext cx="4937760" cy="1143000"/>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5980854" y="2511487"/>
            <a:ext cx="4937760" cy="1143000"/>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8149141" y="6492875"/>
            <a:ext cx="911939" cy="365125"/>
          </a:xfrm>
        </p:spPr>
        <p:txBody>
          <a:bodyPr/>
          <a:lstStyle>
            <a:lvl1pPr>
              <a:defRPr>
                <a:solidFill>
                  <a:schemeClr val="tx1"/>
                </a:solidFill>
              </a:defRPr>
            </a:lvl1pPr>
          </a:lstStyle>
          <a:p>
            <a:fld id="{E730412C-4224-914B-B0F9-B62386660EE1}" type="datetime1">
              <a:rPr lang="en-US" smtClean="0"/>
              <a:t>8/27/25</a:t>
            </a:fld>
            <a:endParaRPr lang="en-US" dirty="0"/>
          </a:p>
        </p:txBody>
      </p:sp>
      <p:sp>
        <p:nvSpPr>
          <p:cNvPr id="8" name="Footer Placeholder 7"/>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9" name="Slide Number Placeholder 8"/>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
        <p:nvSpPr>
          <p:cNvPr id="10" name="Content Placeholder 5">
            <a:extLst>
              <a:ext uri="{FF2B5EF4-FFF2-40B4-BE49-F238E27FC236}">
                <a16:creationId xmlns:a16="http://schemas.microsoft.com/office/drawing/2014/main" id="{060E0035-C9CC-1ADD-AD31-0591BAD2DD4F}"/>
              </a:ext>
            </a:extLst>
          </p:cNvPr>
          <p:cNvSpPr>
            <a:spLocks noGrp="1"/>
          </p:cNvSpPr>
          <p:nvPr>
            <p:ph sz="quarter" idx="13"/>
          </p:nvPr>
        </p:nvSpPr>
        <p:spPr>
          <a:xfrm>
            <a:off x="675744" y="3921707"/>
            <a:ext cx="4937760" cy="1143000"/>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5">
            <a:extLst>
              <a:ext uri="{FF2B5EF4-FFF2-40B4-BE49-F238E27FC236}">
                <a16:creationId xmlns:a16="http://schemas.microsoft.com/office/drawing/2014/main" id="{D1DE5B5A-AD97-4BE2-4B00-3AE5266CB9A5}"/>
              </a:ext>
            </a:extLst>
          </p:cNvPr>
          <p:cNvSpPr>
            <a:spLocks noGrp="1"/>
          </p:cNvSpPr>
          <p:nvPr>
            <p:ph sz="quarter" idx="14"/>
          </p:nvPr>
        </p:nvSpPr>
        <p:spPr>
          <a:xfrm>
            <a:off x="5980854" y="3918812"/>
            <a:ext cx="4937760" cy="1143000"/>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5">
            <a:extLst>
              <a:ext uri="{FF2B5EF4-FFF2-40B4-BE49-F238E27FC236}">
                <a16:creationId xmlns:a16="http://schemas.microsoft.com/office/drawing/2014/main" id="{F7DEB3A7-905D-4963-6DD9-A516D6C36B21}"/>
              </a:ext>
            </a:extLst>
          </p:cNvPr>
          <p:cNvSpPr>
            <a:spLocks noGrp="1"/>
          </p:cNvSpPr>
          <p:nvPr>
            <p:ph sz="quarter" idx="15"/>
          </p:nvPr>
        </p:nvSpPr>
        <p:spPr>
          <a:xfrm>
            <a:off x="675743" y="5331928"/>
            <a:ext cx="4937760" cy="1143000"/>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7FB57F9E-BC0A-942C-9199-7907253A0949}"/>
              </a:ext>
            </a:extLst>
          </p:cNvPr>
          <p:cNvSpPr>
            <a:spLocks noGrp="1"/>
          </p:cNvSpPr>
          <p:nvPr>
            <p:ph sz="quarter" idx="16"/>
          </p:nvPr>
        </p:nvSpPr>
        <p:spPr>
          <a:xfrm>
            <a:off x="5980854" y="5326138"/>
            <a:ext cx="4937760" cy="1143000"/>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2996208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Placeholder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241280" cy="1320800"/>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5744" y="1935225"/>
            <a:ext cx="3291840" cy="576262"/>
          </a:xfrm>
        </p:spPr>
        <p:txBody>
          <a:bodyPr anchor="t" anchorCtr="0">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4" y="2511487"/>
            <a:ext cx="3291840" cy="3981388"/>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7626774" y="1935226"/>
            <a:ext cx="3291840" cy="576262"/>
          </a:xfrm>
        </p:spPr>
        <p:txBody>
          <a:bodyPr anchor="t" anchorCtr="0">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626774" y="2511487"/>
            <a:ext cx="3291840" cy="3981388"/>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149141" y="6492875"/>
            <a:ext cx="911939" cy="365125"/>
          </a:xfrm>
        </p:spPr>
        <p:txBody>
          <a:bodyPr/>
          <a:lstStyle>
            <a:lvl1pPr>
              <a:defRPr>
                <a:solidFill>
                  <a:schemeClr val="tx1"/>
                </a:solidFill>
              </a:defRPr>
            </a:lvl1pPr>
          </a:lstStyle>
          <a:p>
            <a:fld id="{E730412C-4224-914B-B0F9-B62386660EE1}" type="datetime1">
              <a:rPr lang="en-US" smtClean="0"/>
              <a:t>8/27/25</a:t>
            </a:fld>
            <a:endParaRPr lang="en-US" dirty="0"/>
          </a:p>
        </p:txBody>
      </p:sp>
      <p:sp>
        <p:nvSpPr>
          <p:cNvPr id="8" name="Footer Placeholder 7"/>
          <p:cNvSpPr>
            <a:spLocks noGrp="1"/>
          </p:cNvSpPr>
          <p:nvPr>
            <p:ph type="ftr" sz="quarter" idx="11"/>
          </p:nvPr>
        </p:nvSpPr>
        <p:spPr>
          <a:xfrm>
            <a:off x="677334" y="6492875"/>
            <a:ext cx="6297612" cy="365125"/>
          </a:xfrm>
        </p:spPr>
        <p:txBody>
          <a:bodyPr/>
          <a:lstStyle>
            <a:lvl1pPr>
              <a:defRPr>
                <a:solidFill>
                  <a:schemeClr val="tx1"/>
                </a:solidFill>
              </a:defRPr>
            </a:lvl1pPr>
          </a:lstStyle>
          <a:p>
            <a:endParaRPr lang="en-US" dirty="0"/>
          </a:p>
        </p:txBody>
      </p:sp>
      <p:sp>
        <p:nvSpPr>
          <p:cNvPr id="9" name="Slide Number Placeholder 8"/>
          <p:cNvSpPr>
            <a:spLocks noGrp="1"/>
          </p:cNvSpPr>
          <p:nvPr>
            <p:ph type="sldNum" sz="quarter" idx="12"/>
          </p:nvPr>
        </p:nvSpPr>
        <p:spPr>
          <a:xfrm>
            <a:off x="10235275" y="6492875"/>
            <a:ext cx="683339" cy="365125"/>
          </a:xfrm>
        </p:spPr>
        <p:txBody>
          <a:bodyPr/>
          <a:lstStyle/>
          <a:p>
            <a:fld id="{ED34A2F8-48CC-B946-AC3D-040272C2FF0A}" type="slidenum">
              <a:rPr lang="en-US" smtClean="0"/>
              <a:t>‹#›</a:t>
            </a:fld>
            <a:endParaRPr lang="en-US"/>
          </a:p>
        </p:txBody>
      </p:sp>
      <p:sp>
        <p:nvSpPr>
          <p:cNvPr id="10" name="Text Placeholder 2">
            <a:extLst>
              <a:ext uri="{FF2B5EF4-FFF2-40B4-BE49-F238E27FC236}">
                <a16:creationId xmlns:a16="http://schemas.microsoft.com/office/drawing/2014/main" id="{175AD504-0B28-034C-2BB6-A616BB09524D}"/>
              </a:ext>
            </a:extLst>
          </p:cNvPr>
          <p:cNvSpPr>
            <a:spLocks noGrp="1"/>
          </p:cNvSpPr>
          <p:nvPr>
            <p:ph type="body" idx="13"/>
          </p:nvPr>
        </p:nvSpPr>
        <p:spPr>
          <a:xfrm>
            <a:off x="4140200" y="1935225"/>
            <a:ext cx="3287684" cy="576262"/>
          </a:xfrm>
        </p:spPr>
        <p:txBody>
          <a:bodyPr anchor="t" anchorCtr="0">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A2DA5416-20AB-B584-7D82-1A619C3714BB}"/>
              </a:ext>
            </a:extLst>
          </p:cNvPr>
          <p:cNvSpPr>
            <a:spLocks noGrp="1"/>
          </p:cNvSpPr>
          <p:nvPr>
            <p:ph sz="half" idx="14"/>
          </p:nvPr>
        </p:nvSpPr>
        <p:spPr>
          <a:xfrm>
            <a:off x="4140200" y="2511487"/>
            <a:ext cx="3287684" cy="3981388"/>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5637406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A55392B-C6A5-EA14-AC0C-872CBF9A5270}"/>
              </a:ext>
            </a:extLst>
          </p:cNvPr>
          <p:cNvGrpSpPr/>
          <p:nvPr userDrawn="1"/>
        </p:nvGrpSpPr>
        <p:grpSpPr>
          <a:xfrm>
            <a:off x="11506200" y="-8467"/>
            <a:ext cx="685800" cy="6866467"/>
            <a:chOff x="11369040" y="-8467"/>
            <a:chExt cx="822960" cy="6866467"/>
          </a:xfrm>
        </p:grpSpPr>
        <p:cxnSp>
          <p:nvCxnSpPr>
            <p:cNvPr id="20" name="Straight Connector 19"/>
            <p:cNvCxnSpPr/>
            <p:nvPr userDrawn="1"/>
          </p:nvCxnSpPr>
          <p:spPr>
            <a:xfrm>
              <a:off x="11380277" y="0"/>
              <a:ext cx="350818"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userDrawn="1"/>
          </p:nvSpPr>
          <p:spPr>
            <a:xfrm>
              <a:off x="11369040" y="-8467"/>
              <a:ext cx="822960"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userDrawn="1"/>
          </p:nvSpPr>
          <p:spPr>
            <a:xfrm>
              <a:off x="11447157" y="-8467"/>
              <a:ext cx="744843"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userDrawn="1"/>
          </p:nvSpPr>
          <p:spPr>
            <a:xfrm>
              <a:off x="11369040" y="3048000"/>
              <a:ext cx="822960"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userDrawn="1"/>
          </p:nvSpPr>
          <p:spPr>
            <a:xfrm>
              <a:off x="11369771" y="-8467"/>
              <a:ext cx="82131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userDrawn="1"/>
          </p:nvSpPr>
          <p:spPr>
            <a:xfrm>
              <a:off x="11819869" y="-8467"/>
              <a:ext cx="37121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userDrawn="1"/>
          </p:nvSpPr>
          <p:spPr>
            <a:xfrm>
              <a:off x="11831456" y="-8467"/>
              <a:ext cx="359630"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userDrawn="1"/>
          </p:nvSpPr>
          <p:spPr>
            <a:xfrm>
              <a:off x="11668209" y="3589867"/>
              <a:ext cx="522877"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1" name="Straight Connector 20"/>
            <p:cNvCxnSpPr>
              <a:cxnSpLocks/>
              <a:endCxn id="24" idx="2"/>
            </p:cNvCxnSpPr>
            <p:nvPr userDrawn="1"/>
          </p:nvCxnSpPr>
          <p:spPr>
            <a:xfrm flipH="1">
              <a:off x="11369040" y="3681413"/>
              <a:ext cx="822046"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Placeholder 1" hidden="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hidden="1"/>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hidden="1"/>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D8EB50-A890-8E4E-944F-9AFC89C5735E}" type="datetime1">
              <a:rPr lang="en-US" smtClean="0"/>
              <a:t>8/27/25</a:t>
            </a:fld>
            <a:endParaRPr lang="en-US"/>
          </a:p>
        </p:txBody>
      </p:sp>
      <p:sp>
        <p:nvSpPr>
          <p:cNvPr id="5" name="Footer Placeholder 4" hidden="1"/>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hidden="1"/>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D34A2F8-48CC-B946-AC3D-040272C2FF0A}" type="slidenum">
              <a:rPr lang="en-US" smtClean="0"/>
              <a:t>‹#›</a:t>
            </a:fld>
            <a:endParaRPr lang="en-US"/>
          </a:p>
        </p:txBody>
      </p:sp>
      <p:sp>
        <p:nvSpPr>
          <p:cNvPr id="11" name="Isosceles Triangle 28">
            <a:extLst>
              <a:ext uri="{FF2B5EF4-FFF2-40B4-BE49-F238E27FC236}">
                <a16:creationId xmlns:a16="http://schemas.microsoft.com/office/drawing/2014/main" id="{1ECBC4EA-21DA-3447-42E1-2AB81551ACA4}"/>
              </a:ext>
            </a:extLst>
          </p:cNvPr>
          <p:cNvSpPr/>
          <p:nvPr userDrawn="1"/>
        </p:nvSpPr>
        <p:spPr>
          <a:xfrm>
            <a:off x="-1" y="4013200"/>
            <a:ext cx="36576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0040501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75" r:id="rId5"/>
    <p:sldLayoutId id="2147483776" r:id="rId6"/>
    <p:sldLayoutId id="2147483730" r:id="rId7"/>
    <p:sldLayoutId id="2147483777" r:id="rId8"/>
    <p:sldLayoutId id="2147483774" r:id="rId9"/>
    <p:sldLayoutId id="2147483731" r:id="rId10"/>
    <p:sldLayoutId id="2147483732" r:id="rId11"/>
    <p:sldLayoutId id="2147483733" r:id="rId12"/>
    <p:sldLayoutId id="2147483734" r:id="rId13"/>
    <p:sldLayoutId id="2147483735" r:id="rId14"/>
    <p:sldLayoutId id="2147483736" r:id="rId15"/>
    <p:sldLayoutId id="2147483737" r:id="rId16"/>
    <p:sldLayoutId id="2147483739" r:id="rId17"/>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A55392B-C6A5-EA14-AC0C-872CBF9A5270}"/>
              </a:ext>
            </a:extLst>
          </p:cNvPr>
          <p:cNvGrpSpPr/>
          <p:nvPr userDrawn="1"/>
        </p:nvGrpSpPr>
        <p:grpSpPr>
          <a:xfrm>
            <a:off x="11506200" y="-8467"/>
            <a:ext cx="685800" cy="6866467"/>
            <a:chOff x="11369040" y="-8467"/>
            <a:chExt cx="822960" cy="6866467"/>
          </a:xfrm>
        </p:grpSpPr>
        <p:cxnSp>
          <p:nvCxnSpPr>
            <p:cNvPr id="20" name="Straight Connector 19"/>
            <p:cNvCxnSpPr/>
            <p:nvPr userDrawn="1"/>
          </p:nvCxnSpPr>
          <p:spPr>
            <a:xfrm>
              <a:off x="11380277" y="0"/>
              <a:ext cx="350818"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userDrawn="1"/>
          </p:nvSpPr>
          <p:spPr>
            <a:xfrm>
              <a:off x="11369040" y="-8467"/>
              <a:ext cx="822960"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userDrawn="1"/>
          </p:nvSpPr>
          <p:spPr>
            <a:xfrm>
              <a:off x="11447157" y="-8467"/>
              <a:ext cx="744843"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userDrawn="1"/>
          </p:nvSpPr>
          <p:spPr>
            <a:xfrm>
              <a:off x="11369040" y="3048000"/>
              <a:ext cx="822960"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userDrawn="1"/>
          </p:nvSpPr>
          <p:spPr>
            <a:xfrm>
              <a:off x="11369771" y="-8467"/>
              <a:ext cx="82131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userDrawn="1"/>
          </p:nvSpPr>
          <p:spPr>
            <a:xfrm>
              <a:off x="11819869" y="-8467"/>
              <a:ext cx="37121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userDrawn="1"/>
          </p:nvSpPr>
          <p:spPr>
            <a:xfrm>
              <a:off x="11831456" y="-8467"/>
              <a:ext cx="359630"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userDrawn="1"/>
          </p:nvSpPr>
          <p:spPr>
            <a:xfrm>
              <a:off x="11668209" y="3589867"/>
              <a:ext cx="522877"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1" name="Straight Connector 20"/>
            <p:cNvCxnSpPr>
              <a:cxnSpLocks/>
              <a:endCxn id="24" idx="2"/>
            </p:cNvCxnSpPr>
            <p:nvPr userDrawn="1"/>
          </p:nvCxnSpPr>
          <p:spPr>
            <a:xfrm flipH="1">
              <a:off x="11369040" y="3681413"/>
              <a:ext cx="822046"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Placeholder 1" hidden="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hidden="1"/>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hidden="1"/>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0E2A861-2018-8047-87C1-7CCE0E25F7C8}" type="datetime1">
              <a:rPr lang="en-US" smtClean="0"/>
              <a:t>8/27/25</a:t>
            </a:fld>
            <a:endParaRPr lang="en-US"/>
          </a:p>
        </p:txBody>
      </p:sp>
      <p:sp>
        <p:nvSpPr>
          <p:cNvPr id="5" name="Footer Placeholder 4" hidden="1"/>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hidden="1"/>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D34A2F8-48CC-B946-AC3D-040272C2FF0A}" type="slidenum">
              <a:rPr lang="en-US" smtClean="0"/>
              <a:t>‹#›</a:t>
            </a:fld>
            <a:endParaRPr lang="en-US"/>
          </a:p>
        </p:txBody>
      </p:sp>
      <p:sp>
        <p:nvSpPr>
          <p:cNvPr id="11" name="Isosceles Triangle 28">
            <a:extLst>
              <a:ext uri="{FF2B5EF4-FFF2-40B4-BE49-F238E27FC236}">
                <a16:creationId xmlns:a16="http://schemas.microsoft.com/office/drawing/2014/main" id="{1ECBC4EA-21DA-3447-42E1-2AB81551ACA4}"/>
              </a:ext>
            </a:extLst>
          </p:cNvPr>
          <p:cNvSpPr/>
          <p:nvPr userDrawn="1"/>
        </p:nvSpPr>
        <p:spPr>
          <a:xfrm>
            <a:off x="-1" y="4013200"/>
            <a:ext cx="36576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2693139"/>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6" r:id="rId13"/>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A55392B-C6A5-EA14-AC0C-872CBF9A5270}"/>
              </a:ext>
            </a:extLst>
          </p:cNvPr>
          <p:cNvGrpSpPr/>
          <p:nvPr userDrawn="1"/>
        </p:nvGrpSpPr>
        <p:grpSpPr>
          <a:xfrm>
            <a:off x="11506200" y="-8467"/>
            <a:ext cx="685800" cy="6866467"/>
            <a:chOff x="11369040" y="-8467"/>
            <a:chExt cx="822960" cy="6866467"/>
          </a:xfrm>
        </p:grpSpPr>
        <p:cxnSp>
          <p:nvCxnSpPr>
            <p:cNvPr id="20" name="Straight Connector 19"/>
            <p:cNvCxnSpPr/>
            <p:nvPr userDrawn="1"/>
          </p:nvCxnSpPr>
          <p:spPr>
            <a:xfrm>
              <a:off x="11380277" y="0"/>
              <a:ext cx="350818"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userDrawn="1"/>
          </p:nvSpPr>
          <p:spPr>
            <a:xfrm>
              <a:off x="11369040" y="-8467"/>
              <a:ext cx="822960"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userDrawn="1"/>
          </p:nvSpPr>
          <p:spPr>
            <a:xfrm>
              <a:off x="11447157" y="-8467"/>
              <a:ext cx="744843"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userDrawn="1"/>
          </p:nvSpPr>
          <p:spPr>
            <a:xfrm>
              <a:off x="11369040" y="3048000"/>
              <a:ext cx="822960"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userDrawn="1"/>
          </p:nvSpPr>
          <p:spPr>
            <a:xfrm>
              <a:off x="11369771" y="-8467"/>
              <a:ext cx="82131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userDrawn="1"/>
          </p:nvSpPr>
          <p:spPr>
            <a:xfrm>
              <a:off x="11819869" y="-8467"/>
              <a:ext cx="37121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userDrawn="1"/>
          </p:nvSpPr>
          <p:spPr>
            <a:xfrm>
              <a:off x="11831456" y="-8467"/>
              <a:ext cx="359630"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userDrawn="1"/>
          </p:nvSpPr>
          <p:spPr>
            <a:xfrm>
              <a:off x="11668209" y="3589867"/>
              <a:ext cx="522877"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1" name="Straight Connector 20"/>
            <p:cNvCxnSpPr>
              <a:cxnSpLocks/>
              <a:endCxn id="24" idx="2"/>
            </p:cNvCxnSpPr>
            <p:nvPr userDrawn="1"/>
          </p:nvCxnSpPr>
          <p:spPr>
            <a:xfrm flipH="1">
              <a:off x="11369040" y="3681413"/>
              <a:ext cx="822046"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Placeholder 1" hidden="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hidden="1"/>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hidden="1"/>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3A7B438-307D-824D-91D3-BD570DECB480}" type="datetime1">
              <a:rPr lang="en-US" smtClean="0"/>
              <a:t>8/27/25</a:t>
            </a:fld>
            <a:endParaRPr lang="en-US"/>
          </a:p>
        </p:txBody>
      </p:sp>
      <p:sp>
        <p:nvSpPr>
          <p:cNvPr id="5" name="Footer Placeholder 4" hidden="1"/>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hidden="1"/>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D34A2F8-48CC-B946-AC3D-040272C2FF0A}" type="slidenum">
              <a:rPr lang="en-US" smtClean="0"/>
              <a:t>‹#›</a:t>
            </a:fld>
            <a:endParaRPr lang="en-US"/>
          </a:p>
        </p:txBody>
      </p:sp>
      <p:sp>
        <p:nvSpPr>
          <p:cNvPr id="11" name="Isosceles Triangle 28">
            <a:extLst>
              <a:ext uri="{FF2B5EF4-FFF2-40B4-BE49-F238E27FC236}">
                <a16:creationId xmlns:a16="http://schemas.microsoft.com/office/drawing/2014/main" id="{1ECBC4EA-21DA-3447-42E1-2AB81551ACA4}"/>
              </a:ext>
            </a:extLst>
          </p:cNvPr>
          <p:cNvSpPr/>
          <p:nvPr userDrawn="1"/>
        </p:nvSpPr>
        <p:spPr>
          <a:xfrm>
            <a:off x="-1" y="4013200"/>
            <a:ext cx="36576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8888199"/>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3" r:id="rId13"/>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merriam-webster.com/dictionary/disability"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hyperlink" Target="https://www.urbandictionary.com/define.php?term=%28dis%29ability" TargetMode="External"/><Relationship Id="rId4" Type="http://schemas.openxmlformats.org/officeDocument/2006/relationships/hyperlink" Target="https://www.dictionary.com/browse/disability"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merriam-webster.com/dictionary/disability"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urbandictionary.com/define.php?term=%28dis%29ability" TargetMode="External"/><Relationship Id="rId4" Type="http://schemas.openxmlformats.org/officeDocument/2006/relationships/hyperlink" Target="https://www.dictionary.com/browse/disability"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adata.org/find-your-region"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hyperlink" Target="https://adata.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9A87C-411A-F145-E7DD-BDA4076B04FD}"/>
              </a:ext>
            </a:extLst>
          </p:cNvPr>
          <p:cNvSpPr>
            <a:spLocks noGrp="1"/>
          </p:cNvSpPr>
          <p:nvPr>
            <p:ph type="ctrTitle"/>
          </p:nvPr>
        </p:nvSpPr>
        <p:spPr>
          <a:xfrm>
            <a:off x="1001125" y="2042092"/>
            <a:ext cx="7766936" cy="1646302"/>
          </a:xfrm>
        </p:spPr>
        <p:txBody>
          <a:bodyPr>
            <a:noAutofit/>
          </a:bodyPr>
          <a:lstStyle/>
          <a:p>
            <a:pPr algn="l"/>
            <a:br>
              <a:rPr lang="en-US" sz="6600" dirty="0"/>
            </a:br>
            <a:r>
              <a:rPr lang="en-US" sz="6600" dirty="0"/>
              <a:t>The Americans with Disabilities Act</a:t>
            </a:r>
          </a:p>
        </p:txBody>
      </p:sp>
      <p:sp>
        <p:nvSpPr>
          <p:cNvPr id="3" name="Subtitle 2">
            <a:extLst>
              <a:ext uri="{FF2B5EF4-FFF2-40B4-BE49-F238E27FC236}">
                <a16:creationId xmlns:a16="http://schemas.microsoft.com/office/drawing/2014/main" id="{9790B2CF-5523-8307-5E58-9B76E95A8436}"/>
              </a:ext>
            </a:extLst>
          </p:cNvPr>
          <p:cNvSpPr>
            <a:spLocks noGrp="1"/>
          </p:cNvSpPr>
          <p:nvPr>
            <p:ph type="subTitle" idx="1"/>
          </p:nvPr>
        </p:nvSpPr>
        <p:spPr>
          <a:xfrm>
            <a:off x="1001125" y="4104452"/>
            <a:ext cx="7766936" cy="1077218"/>
          </a:xfrm>
        </p:spPr>
        <p:txBody>
          <a:bodyPr>
            <a:spAutoFit/>
          </a:bodyPr>
          <a:lstStyle/>
          <a:p>
            <a:r>
              <a:rPr lang="en-US" dirty="0"/>
              <a:t>Rights, Responsibilities, and the</a:t>
            </a:r>
            <a:br>
              <a:rPr lang="en-US" dirty="0"/>
            </a:br>
            <a:r>
              <a:rPr lang="en-US" dirty="0"/>
              <a:t>Reasons They Matter</a:t>
            </a:r>
          </a:p>
        </p:txBody>
      </p:sp>
    </p:spTree>
    <p:extLst>
      <p:ext uri="{BB962C8B-B14F-4D97-AF65-F5344CB8AC3E}">
        <p14:creationId xmlns:p14="http://schemas.microsoft.com/office/powerpoint/2010/main" val="1640612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19C61-A008-5C64-A867-1D5EF034C405}"/>
              </a:ext>
            </a:extLst>
          </p:cNvPr>
          <p:cNvSpPr>
            <a:spLocks noGrp="1"/>
          </p:cNvSpPr>
          <p:nvPr>
            <p:ph type="title"/>
          </p:nvPr>
        </p:nvSpPr>
        <p:spPr/>
        <p:txBody>
          <a:bodyPr/>
          <a:lstStyle/>
          <a:p>
            <a:r>
              <a:rPr lang="en-US" dirty="0"/>
              <a:t>Definition of “disability” revisited</a:t>
            </a:r>
          </a:p>
        </p:txBody>
      </p:sp>
      <p:sp>
        <p:nvSpPr>
          <p:cNvPr id="11" name="Rectangle 10">
            <a:extLst>
              <a:ext uri="{FF2B5EF4-FFF2-40B4-BE49-F238E27FC236}">
                <a16:creationId xmlns:a16="http://schemas.microsoft.com/office/drawing/2014/main" id="{80788905-6956-8C6B-E1EF-A380E22C559C}"/>
              </a:ext>
              <a:ext uri="{C183D7F6-B498-43B3-948B-1728B52AA6E4}">
                <adec:decorative xmlns:adec="http://schemas.microsoft.com/office/drawing/2017/decorative" val="1"/>
              </a:ext>
            </a:extLst>
          </p:cNvPr>
          <p:cNvSpPr/>
          <p:nvPr/>
        </p:nvSpPr>
        <p:spPr>
          <a:xfrm>
            <a:off x="6205726" y="1930398"/>
            <a:ext cx="4937759" cy="4334256"/>
          </a:xfrm>
          <a:prstGeom prst="rect">
            <a:avLst/>
          </a:prstGeom>
          <a:solidFill>
            <a:srgbClr val="CDE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2BA4A35A-A8C6-A5BB-E728-689D08C3F641}"/>
              </a:ext>
            </a:extLst>
          </p:cNvPr>
          <p:cNvSpPr>
            <a:spLocks noGrp="1"/>
          </p:cNvSpPr>
          <p:nvPr>
            <p:ph type="body" idx="1"/>
          </p:nvPr>
        </p:nvSpPr>
        <p:spPr>
          <a:xfrm>
            <a:off x="675744" y="1935225"/>
            <a:ext cx="4937760" cy="576262"/>
          </a:xfrm>
        </p:spPr>
        <p:txBody>
          <a:bodyPr/>
          <a:lstStyle/>
          <a:p>
            <a:r>
              <a:rPr lang="en-US" dirty="0"/>
              <a:t>Dictionaries’ definitions</a:t>
            </a:r>
          </a:p>
        </p:txBody>
      </p:sp>
      <p:sp>
        <p:nvSpPr>
          <p:cNvPr id="3" name="Content Placeholder 2">
            <a:extLst>
              <a:ext uri="{FF2B5EF4-FFF2-40B4-BE49-F238E27FC236}">
                <a16:creationId xmlns:a16="http://schemas.microsoft.com/office/drawing/2014/main" id="{E449D536-456B-3A48-0282-9308C04BA6F1}"/>
              </a:ext>
            </a:extLst>
          </p:cNvPr>
          <p:cNvSpPr>
            <a:spLocks noGrp="1"/>
          </p:cNvSpPr>
          <p:nvPr>
            <p:ph sz="half" idx="2"/>
          </p:nvPr>
        </p:nvSpPr>
        <p:spPr>
          <a:xfrm>
            <a:off x="675744" y="2511487"/>
            <a:ext cx="4937760" cy="3981388"/>
          </a:xfrm>
        </p:spPr>
        <p:txBody>
          <a:bodyPr>
            <a:normAutofit/>
          </a:bodyPr>
          <a:lstStyle/>
          <a:p>
            <a:r>
              <a:rPr lang="en-US" dirty="0">
                <a:hlinkClick r:id="rId3"/>
              </a:rPr>
              <a:t>Miriam-Webster.com</a:t>
            </a:r>
            <a:r>
              <a:rPr lang="en-US" dirty="0"/>
              <a:t>: a physical, mental, cognitive, or developmental condition that impairs, interferes with, or limits a person's ability to engage in certain tasks or actions or participate in typical daily activities and interactions.</a:t>
            </a:r>
          </a:p>
          <a:p>
            <a:r>
              <a:rPr lang="en-US" dirty="0">
                <a:hlinkClick r:id="rId4"/>
              </a:rPr>
              <a:t>Dictionary.com</a:t>
            </a:r>
            <a:r>
              <a:rPr lang="en-US" dirty="0"/>
              <a:t>: lack of adequate strength, or physical or mental ability.</a:t>
            </a:r>
          </a:p>
          <a:p>
            <a:r>
              <a:rPr lang="en-US" dirty="0">
                <a:hlinkClick r:id="rId5"/>
              </a:rPr>
              <a:t>UrbanDictionary.com</a:t>
            </a:r>
            <a:r>
              <a:rPr lang="en-US" dirty="0"/>
              <a:t>: a physical or mental condition that means that you cannot use a part of your body completely or easily, or that you cannot learn easily.</a:t>
            </a:r>
          </a:p>
        </p:txBody>
      </p:sp>
      <p:sp>
        <p:nvSpPr>
          <p:cNvPr id="6" name="Text Placeholder 5">
            <a:extLst>
              <a:ext uri="{FF2B5EF4-FFF2-40B4-BE49-F238E27FC236}">
                <a16:creationId xmlns:a16="http://schemas.microsoft.com/office/drawing/2014/main" id="{9E435F47-E312-9DC1-1BEA-DE5C67AAEF7E}"/>
              </a:ext>
            </a:extLst>
          </p:cNvPr>
          <p:cNvSpPr>
            <a:spLocks noGrp="1"/>
          </p:cNvSpPr>
          <p:nvPr>
            <p:ph type="body" sz="quarter" idx="3"/>
          </p:nvPr>
        </p:nvSpPr>
        <p:spPr>
          <a:xfrm>
            <a:off x="6205728" y="1935226"/>
            <a:ext cx="4937760" cy="576262"/>
          </a:xfrm>
        </p:spPr>
        <p:txBody>
          <a:bodyPr>
            <a:normAutofit/>
          </a:bodyPr>
          <a:lstStyle/>
          <a:p>
            <a:r>
              <a:rPr lang="en-US" dirty="0"/>
              <a:t>Definition according to the ADA</a:t>
            </a:r>
          </a:p>
        </p:txBody>
      </p:sp>
      <p:sp>
        <p:nvSpPr>
          <p:cNvPr id="4" name="Content Placeholder 3">
            <a:extLst>
              <a:ext uri="{FF2B5EF4-FFF2-40B4-BE49-F238E27FC236}">
                <a16:creationId xmlns:a16="http://schemas.microsoft.com/office/drawing/2014/main" id="{A99252FB-8BB6-D741-F04A-F3FCC0B2390E}"/>
              </a:ext>
            </a:extLst>
          </p:cNvPr>
          <p:cNvSpPr>
            <a:spLocks noGrp="1"/>
          </p:cNvSpPr>
          <p:nvPr>
            <p:ph sz="quarter" idx="4"/>
          </p:nvPr>
        </p:nvSpPr>
        <p:spPr>
          <a:xfrm>
            <a:off x="6205728" y="2511487"/>
            <a:ext cx="4937760" cy="3981388"/>
          </a:xfrm>
        </p:spPr>
        <p:txBody>
          <a:bodyPr>
            <a:normAutofit/>
          </a:bodyPr>
          <a:lstStyle/>
          <a:p>
            <a:r>
              <a:rPr lang="en-US" dirty="0"/>
              <a:t>A disability is "a physical or mental impairment that substantially limits one or more major life activities.”</a:t>
            </a:r>
          </a:p>
          <a:p>
            <a:r>
              <a:rPr lang="en-US" dirty="0"/>
              <a:t>Major life activities are basic activities (seeing, breathing, walking, hearing, speaking…) that most people can perform with little or no difficulty.</a:t>
            </a:r>
          </a:p>
        </p:txBody>
      </p:sp>
      <p:sp>
        <p:nvSpPr>
          <p:cNvPr id="18" name="Content Placeholder 17">
            <a:extLst>
              <a:ext uri="{FF2B5EF4-FFF2-40B4-BE49-F238E27FC236}">
                <a16:creationId xmlns:a16="http://schemas.microsoft.com/office/drawing/2014/main" id="{7D9C611F-19E3-378C-F642-AE4FFEDD832D}"/>
              </a:ext>
            </a:extLst>
          </p:cNvPr>
          <p:cNvSpPr>
            <a:spLocks noGrp="1"/>
          </p:cNvSpPr>
          <p:nvPr>
            <p:ph sz="half" idx="14"/>
          </p:nvPr>
        </p:nvSpPr>
        <p:spPr>
          <a:xfrm>
            <a:off x="6504600" y="4858898"/>
            <a:ext cx="4340009" cy="1015663"/>
          </a:xfrm>
          <a:solidFill>
            <a:schemeClr val="bg1"/>
          </a:solidFill>
          <a:ln w="28575">
            <a:solidFill>
              <a:srgbClr val="67AB4C"/>
            </a:solidFill>
            <a:extLst>
              <a:ext uri="{C807C97D-BFC1-408E-A445-0C87EB9F89A2}">
                <ask:lineSketchStyleProps xmlns:ask="http://schemas.microsoft.com/office/drawing/2018/sketchyshapes" sd="1219033472">
                  <a:custGeom>
                    <a:avLst/>
                    <a:gdLst>
                      <a:gd name="connsiteX0" fmla="*/ 0 w 4340009"/>
                      <a:gd name="connsiteY0" fmla="*/ 0 h 1015663"/>
                      <a:gd name="connsiteX1" fmla="*/ 455701 w 4340009"/>
                      <a:gd name="connsiteY1" fmla="*/ 0 h 1015663"/>
                      <a:gd name="connsiteX2" fmla="*/ 954802 w 4340009"/>
                      <a:gd name="connsiteY2" fmla="*/ 0 h 1015663"/>
                      <a:gd name="connsiteX3" fmla="*/ 1410503 w 4340009"/>
                      <a:gd name="connsiteY3" fmla="*/ 0 h 1015663"/>
                      <a:gd name="connsiteX4" fmla="*/ 1996404 w 4340009"/>
                      <a:gd name="connsiteY4" fmla="*/ 0 h 1015663"/>
                      <a:gd name="connsiteX5" fmla="*/ 2538905 w 4340009"/>
                      <a:gd name="connsiteY5" fmla="*/ 0 h 1015663"/>
                      <a:gd name="connsiteX6" fmla="*/ 3081406 w 4340009"/>
                      <a:gd name="connsiteY6" fmla="*/ 0 h 1015663"/>
                      <a:gd name="connsiteX7" fmla="*/ 3710708 w 4340009"/>
                      <a:gd name="connsiteY7" fmla="*/ 0 h 1015663"/>
                      <a:gd name="connsiteX8" fmla="*/ 4340009 w 4340009"/>
                      <a:gd name="connsiteY8" fmla="*/ 0 h 1015663"/>
                      <a:gd name="connsiteX9" fmla="*/ 4340009 w 4340009"/>
                      <a:gd name="connsiteY9" fmla="*/ 477362 h 1015663"/>
                      <a:gd name="connsiteX10" fmla="*/ 4340009 w 4340009"/>
                      <a:gd name="connsiteY10" fmla="*/ 1015663 h 1015663"/>
                      <a:gd name="connsiteX11" fmla="*/ 3927708 w 4340009"/>
                      <a:gd name="connsiteY11" fmla="*/ 1015663 h 1015663"/>
                      <a:gd name="connsiteX12" fmla="*/ 3472007 w 4340009"/>
                      <a:gd name="connsiteY12" fmla="*/ 1015663 h 1015663"/>
                      <a:gd name="connsiteX13" fmla="*/ 2886106 w 4340009"/>
                      <a:gd name="connsiteY13" fmla="*/ 1015663 h 1015663"/>
                      <a:gd name="connsiteX14" fmla="*/ 2256805 w 4340009"/>
                      <a:gd name="connsiteY14" fmla="*/ 1015663 h 1015663"/>
                      <a:gd name="connsiteX15" fmla="*/ 1757704 w 4340009"/>
                      <a:gd name="connsiteY15" fmla="*/ 1015663 h 1015663"/>
                      <a:gd name="connsiteX16" fmla="*/ 1128402 w 4340009"/>
                      <a:gd name="connsiteY16" fmla="*/ 1015663 h 1015663"/>
                      <a:gd name="connsiteX17" fmla="*/ 672701 w 4340009"/>
                      <a:gd name="connsiteY17" fmla="*/ 1015663 h 1015663"/>
                      <a:gd name="connsiteX18" fmla="*/ 0 w 4340009"/>
                      <a:gd name="connsiteY18" fmla="*/ 1015663 h 1015663"/>
                      <a:gd name="connsiteX19" fmla="*/ 0 w 4340009"/>
                      <a:gd name="connsiteY19" fmla="*/ 538301 h 1015663"/>
                      <a:gd name="connsiteX20" fmla="*/ 0 w 4340009"/>
                      <a:gd name="connsiteY20" fmla="*/ 0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40009" h="1015663" fill="none" extrusionOk="0">
                        <a:moveTo>
                          <a:pt x="0" y="0"/>
                        </a:moveTo>
                        <a:cubicBezTo>
                          <a:pt x="155733" y="-50651"/>
                          <a:pt x="267311" y="35993"/>
                          <a:pt x="455701" y="0"/>
                        </a:cubicBezTo>
                        <a:cubicBezTo>
                          <a:pt x="644091" y="-35993"/>
                          <a:pt x="827280" y="7343"/>
                          <a:pt x="954802" y="0"/>
                        </a:cubicBezTo>
                        <a:cubicBezTo>
                          <a:pt x="1082324" y="-7343"/>
                          <a:pt x="1186064" y="47842"/>
                          <a:pt x="1410503" y="0"/>
                        </a:cubicBezTo>
                        <a:cubicBezTo>
                          <a:pt x="1634942" y="-47842"/>
                          <a:pt x="1810033" y="36450"/>
                          <a:pt x="1996404" y="0"/>
                        </a:cubicBezTo>
                        <a:cubicBezTo>
                          <a:pt x="2182775" y="-36450"/>
                          <a:pt x="2283675" y="9111"/>
                          <a:pt x="2538905" y="0"/>
                        </a:cubicBezTo>
                        <a:cubicBezTo>
                          <a:pt x="2794135" y="-9111"/>
                          <a:pt x="2886096" y="64650"/>
                          <a:pt x="3081406" y="0"/>
                        </a:cubicBezTo>
                        <a:cubicBezTo>
                          <a:pt x="3276716" y="-64650"/>
                          <a:pt x="3434366" y="48302"/>
                          <a:pt x="3710708" y="0"/>
                        </a:cubicBezTo>
                        <a:cubicBezTo>
                          <a:pt x="3987050" y="-48302"/>
                          <a:pt x="4122933" y="39524"/>
                          <a:pt x="4340009" y="0"/>
                        </a:cubicBezTo>
                        <a:cubicBezTo>
                          <a:pt x="4391830" y="171659"/>
                          <a:pt x="4296718" y="306845"/>
                          <a:pt x="4340009" y="477362"/>
                        </a:cubicBezTo>
                        <a:cubicBezTo>
                          <a:pt x="4383300" y="647879"/>
                          <a:pt x="4291624" y="814978"/>
                          <a:pt x="4340009" y="1015663"/>
                        </a:cubicBezTo>
                        <a:cubicBezTo>
                          <a:pt x="4153485" y="1036031"/>
                          <a:pt x="4088548" y="989409"/>
                          <a:pt x="3927708" y="1015663"/>
                        </a:cubicBezTo>
                        <a:cubicBezTo>
                          <a:pt x="3766868" y="1041917"/>
                          <a:pt x="3576973" y="994106"/>
                          <a:pt x="3472007" y="1015663"/>
                        </a:cubicBezTo>
                        <a:cubicBezTo>
                          <a:pt x="3367041" y="1037220"/>
                          <a:pt x="3023717" y="974335"/>
                          <a:pt x="2886106" y="1015663"/>
                        </a:cubicBezTo>
                        <a:cubicBezTo>
                          <a:pt x="2748495" y="1056991"/>
                          <a:pt x="2477284" y="957354"/>
                          <a:pt x="2256805" y="1015663"/>
                        </a:cubicBezTo>
                        <a:cubicBezTo>
                          <a:pt x="2036326" y="1073972"/>
                          <a:pt x="1984168" y="1002850"/>
                          <a:pt x="1757704" y="1015663"/>
                        </a:cubicBezTo>
                        <a:cubicBezTo>
                          <a:pt x="1531240" y="1028476"/>
                          <a:pt x="1297088" y="955901"/>
                          <a:pt x="1128402" y="1015663"/>
                        </a:cubicBezTo>
                        <a:cubicBezTo>
                          <a:pt x="959716" y="1075425"/>
                          <a:pt x="847000" y="994229"/>
                          <a:pt x="672701" y="1015663"/>
                        </a:cubicBezTo>
                        <a:cubicBezTo>
                          <a:pt x="498402" y="1037097"/>
                          <a:pt x="135711" y="947521"/>
                          <a:pt x="0" y="1015663"/>
                        </a:cubicBezTo>
                        <a:cubicBezTo>
                          <a:pt x="-3103" y="842065"/>
                          <a:pt x="54564" y="771007"/>
                          <a:pt x="0" y="538301"/>
                        </a:cubicBezTo>
                        <a:cubicBezTo>
                          <a:pt x="-54564" y="305595"/>
                          <a:pt x="46093" y="138583"/>
                          <a:pt x="0" y="0"/>
                        </a:cubicBezTo>
                        <a:close/>
                      </a:path>
                      <a:path w="4340009" h="1015663" stroke="0" extrusionOk="0">
                        <a:moveTo>
                          <a:pt x="0" y="0"/>
                        </a:moveTo>
                        <a:cubicBezTo>
                          <a:pt x="137542" y="-46932"/>
                          <a:pt x="299672" y="57080"/>
                          <a:pt x="499101" y="0"/>
                        </a:cubicBezTo>
                        <a:cubicBezTo>
                          <a:pt x="698530" y="-57080"/>
                          <a:pt x="809024" y="35665"/>
                          <a:pt x="911402" y="0"/>
                        </a:cubicBezTo>
                        <a:cubicBezTo>
                          <a:pt x="1013780" y="-35665"/>
                          <a:pt x="1410383" y="57730"/>
                          <a:pt x="1540703" y="0"/>
                        </a:cubicBezTo>
                        <a:cubicBezTo>
                          <a:pt x="1671023" y="-57730"/>
                          <a:pt x="1849550" y="29016"/>
                          <a:pt x="2039804" y="0"/>
                        </a:cubicBezTo>
                        <a:cubicBezTo>
                          <a:pt x="2230058" y="-29016"/>
                          <a:pt x="2349677" y="50575"/>
                          <a:pt x="2538905" y="0"/>
                        </a:cubicBezTo>
                        <a:cubicBezTo>
                          <a:pt x="2728133" y="-50575"/>
                          <a:pt x="2855355" y="17115"/>
                          <a:pt x="3168207" y="0"/>
                        </a:cubicBezTo>
                        <a:cubicBezTo>
                          <a:pt x="3481059" y="-17115"/>
                          <a:pt x="3506267" y="33849"/>
                          <a:pt x="3623908" y="0"/>
                        </a:cubicBezTo>
                        <a:cubicBezTo>
                          <a:pt x="3741549" y="-33849"/>
                          <a:pt x="4088187" y="69623"/>
                          <a:pt x="4340009" y="0"/>
                        </a:cubicBezTo>
                        <a:cubicBezTo>
                          <a:pt x="4357599" y="244935"/>
                          <a:pt x="4311256" y="357760"/>
                          <a:pt x="4340009" y="528145"/>
                        </a:cubicBezTo>
                        <a:cubicBezTo>
                          <a:pt x="4368762" y="698531"/>
                          <a:pt x="4334034" y="864654"/>
                          <a:pt x="4340009" y="1015663"/>
                        </a:cubicBezTo>
                        <a:cubicBezTo>
                          <a:pt x="4095056" y="1043931"/>
                          <a:pt x="3995556" y="993611"/>
                          <a:pt x="3797508" y="1015663"/>
                        </a:cubicBezTo>
                        <a:cubicBezTo>
                          <a:pt x="3599460" y="1037715"/>
                          <a:pt x="3547802" y="974329"/>
                          <a:pt x="3298407" y="1015663"/>
                        </a:cubicBezTo>
                        <a:cubicBezTo>
                          <a:pt x="3049012" y="1056997"/>
                          <a:pt x="2977323" y="944979"/>
                          <a:pt x="2669106" y="1015663"/>
                        </a:cubicBezTo>
                        <a:cubicBezTo>
                          <a:pt x="2360889" y="1086347"/>
                          <a:pt x="2264842" y="969716"/>
                          <a:pt x="2039804" y="1015663"/>
                        </a:cubicBezTo>
                        <a:cubicBezTo>
                          <a:pt x="1814766" y="1061610"/>
                          <a:pt x="1695690" y="987693"/>
                          <a:pt x="1584103" y="1015663"/>
                        </a:cubicBezTo>
                        <a:cubicBezTo>
                          <a:pt x="1472516" y="1043633"/>
                          <a:pt x="1183286" y="966140"/>
                          <a:pt x="1041602" y="1015663"/>
                        </a:cubicBezTo>
                        <a:cubicBezTo>
                          <a:pt x="899918" y="1065186"/>
                          <a:pt x="496971" y="918074"/>
                          <a:pt x="0" y="1015663"/>
                        </a:cubicBezTo>
                        <a:cubicBezTo>
                          <a:pt x="-19514" y="796698"/>
                          <a:pt x="50207" y="736876"/>
                          <a:pt x="0" y="507832"/>
                        </a:cubicBezTo>
                        <a:cubicBezTo>
                          <a:pt x="-50207" y="278788"/>
                          <a:pt x="1628" y="186747"/>
                          <a:pt x="0" y="0"/>
                        </a:cubicBezTo>
                        <a:close/>
                      </a:path>
                    </a:pathLst>
                  </a:custGeom>
                  <ask:type>
                    <ask:lineSketchNone/>
                  </ask:type>
                </ask:lineSketchStyleProps>
              </a:ext>
            </a:extLst>
          </a:ln>
          <a:effectLst>
            <a:outerShdw blurRad="63500" sx="102000" sy="102000" algn="ctr" rotWithShape="0">
              <a:prstClr val="black">
                <a:alpha val="40000"/>
              </a:prstClr>
            </a:outerShdw>
          </a:effectLst>
        </p:spPr>
        <p:txBody>
          <a:bodyPr wrap="square" rtlCol="0">
            <a:spAutoFit/>
          </a:bodyPr>
          <a:lstStyle/>
          <a:p>
            <a:pPr marL="0" indent="0">
              <a:buNone/>
            </a:pPr>
            <a:r>
              <a:rPr lang="en-US" sz="2000" dirty="0"/>
              <a:t>This is a legal definition specific to the ADA. Different definitions may be used in other contexts and laws.</a:t>
            </a:r>
          </a:p>
        </p:txBody>
      </p:sp>
      <p:sp>
        <p:nvSpPr>
          <p:cNvPr id="8" name="Slide Number Placeholder 7">
            <a:extLst>
              <a:ext uri="{FF2B5EF4-FFF2-40B4-BE49-F238E27FC236}">
                <a16:creationId xmlns:a16="http://schemas.microsoft.com/office/drawing/2014/main" id="{E7987C8D-92C2-2329-ABF0-7065FA63C6AB}"/>
              </a:ext>
            </a:extLst>
          </p:cNvPr>
          <p:cNvSpPr>
            <a:spLocks noGrp="1"/>
          </p:cNvSpPr>
          <p:nvPr>
            <p:ph type="sldNum" sz="quarter" idx="12"/>
          </p:nvPr>
        </p:nvSpPr>
        <p:spPr/>
        <p:txBody>
          <a:bodyPr/>
          <a:lstStyle/>
          <a:p>
            <a:fld id="{ED34A2F8-48CC-B946-AC3D-040272C2FF0A}" type="slidenum">
              <a:rPr lang="en-US" smtClean="0"/>
              <a:t>10</a:t>
            </a:fld>
            <a:endParaRPr lang="en-US"/>
          </a:p>
        </p:txBody>
      </p:sp>
    </p:spTree>
    <p:extLst>
      <p:ext uri="{BB962C8B-B14F-4D97-AF65-F5344CB8AC3E}">
        <p14:creationId xmlns:p14="http://schemas.microsoft.com/office/powerpoint/2010/main" val="508516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A0E7-4AB0-9DE1-E9F0-1ABDC8126D5E}"/>
              </a:ext>
            </a:extLst>
          </p:cNvPr>
          <p:cNvSpPr>
            <a:spLocks noGrp="1"/>
          </p:cNvSpPr>
          <p:nvPr>
            <p:ph type="title"/>
          </p:nvPr>
        </p:nvSpPr>
        <p:spPr>
          <a:xfrm>
            <a:off x="673608" y="1554480"/>
            <a:ext cx="4476750" cy="1755648"/>
          </a:xfrm>
        </p:spPr>
        <p:txBody>
          <a:bodyPr vert="horz" lIns="91440" tIns="45720" rIns="91440" bIns="45720" rtlCol="0" anchor="b">
            <a:noAutofit/>
          </a:bodyPr>
          <a:lstStyle/>
          <a:p>
            <a:r>
              <a:rPr lang="en-US" sz="3200" dirty="0"/>
              <a:t>Discrimination</a:t>
            </a:r>
            <a:br>
              <a:rPr lang="en-US" sz="3200" dirty="0"/>
            </a:br>
            <a:r>
              <a:rPr lang="en-US" sz="3200" dirty="0"/>
              <a:t>on the basis of disability</a:t>
            </a:r>
          </a:p>
        </p:txBody>
      </p:sp>
      <p:sp>
        <p:nvSpPr>
          <p:cNvPr id="3" name="Content Placeholder 2">
            <a:extLst>
              <a:ext uri="{FF2B5EF4-FFF2-40B4-BE49-F238E27FC236}">
                <a16:creationId xmlns:a16="http://schemas.microsoft.com/office/drawing/2014/main" id="{D556558E-604B-AB35-43B3-CB305B947659}"/>
              </a:ext>
            </a:extLst>
          </p:cNvPr>
          <p:cNvSpPr>
            <a:spLocks noGrp="1"/>
          </p:cNvSpPr>
          <p:nvPr>
            <p:ph idx="1"/>
          </p:nvPr>
        </p:nvSpPr>
        <p:spPr>
          <a:xfrm>
            <a:off x="673608" y="3335528"/>
            <a:ext cx="4476750" cy="2468880"/>
          </a:xfrm>
        </p:spPr>
        <p:txBody>
          <a:bodyPr vert="horz" lIns="91440" tIns="45720" rIns="91440" bIns="45720" rtlCol="0" anchor="t">
            <a:noAutofit/>
          </a:bodyPr>
          <a:lstStyle/>
          <a:p>
            <a:pPr marL="0" indent="0">
              <a:buNone/>
            </a:pPr>
            <a:r>
              <a:rPr lang="en-US" dirty="0"/>
              <a:t>Discrimination is the unfair or prejudicial treatment of people based on personal characteristics.</a:t>
            </a:r>
          </a:p>
          <a:p>
            <a:pPr marL="0" indent="0">
              <a:buNone/>
            </a:pPr>
            <a:r>
              <a:rPr lang="en-US" dirty="0"/>
              <a:t>Though many people are not aware of discrimination based on disability, it does occur and is damaging to those who experience it. This type of discrimination is called “ableism.”</a:t>
            </a:r>
          </a:p>
        </p:txBody>
      </p:sp>
      <p:sp>
        <p:nvSpPr>
          <p:cNvPr id="16" name="Content Placeholder 15">
            <a:extLst>
              <a:ext uri="{FF2B5EF4-FFF2-40B4-BE49-F238E27FC236}">
                <a16:creationId xmlns:a16="http://schemas.microsoft.com/office/drawing/2014/main" id="{295F0140-7E33-EC4B-9A0E-57AFE632FB2C}"/>
              </a:ext>
            </a:extLst>
          </p:cNvPr>
          <p:cNvSpPr>
            <a:spLocks noGrp="1"/>
          </p:cNvSpPr>
          <p:nvPr>
            <p:ph idx="13"/>
          </p:nvPr>
        </p:nvSpPr>
        <p:spPr>
          <a:xfrm>
            <a:off x="5428488" y="1207008"/>
            <a:ext cx="5484493" cy="4570482"/>
          </a:xfrm>
          <a:custGeom>
            <a:avLst/>
            <a:gdLst>
              <a:gd name="connsiteX0" fmla="*/ 0 w 5484493"/>
              <a:gd name="connsiteY0" fmla="*/ 0 h 4570482"/>
              <a:gd name="connsiteX1" fmla="*/ 493604 w 5484493"/>
              <a:gd name="connsiteY1" fmla="*/ 0 h 4570482"/>
              <a:gd name="connsiteX2" fmla="*/ 987209 w 5484493"/>
              <a:gd name="connsiteY2" fmla="*/ 0 h 4570482"/>
              <a:gd name="connsiteX3" fmla="*/ 1645348 w 5484493"/>
              <a:gd name="connsiteY3" fmla="*/ 0 h 4570482"/>
              <a:gd name="connsiteX4" fmla="*/ 2193797 w 5484493"/>
              <a:gd name="connsiteY4" fmla="*/ 0 h 4570482"/>
              <a:gd name="connsiteX5" fmla="*/ 2632557 w 5484493"/>
              <a:gd name="connsiteY5" fmla="*/ 0 h 4570482"/>
              <a:gd name="connsiteX6" fmla="*/ 3071316 w 5484493"/>
              <a:gd name="connsiteY6" fmla="*/ 0 h 4570482"/>
              <a:gd name="connsiteX7" fmla="*/ 3619765 w 5484493"/>
              <a:gd name="connsiteY7" fmla="*/ 0 h 4570482"/>
              <a:gd name="connsiteX8" fmla="*/ 4058525 w 5484493"/>
              <a:gd name="connsiteY8" fmla="*/ 0 h 4570482"/>
              <a:gd name="connsiteX9" fmla="*/ 4606974 w 5484493"/>
              <a:gd name="connsiteY9" fmla="*/ 0 h 4570482"/>
              <a:gd name="connsiteX10" fmla="*/ 5484493 w 5484493"/>
              <a:gd name="connsiteY10" fmla="*/ 0 h 4570482"/>
              <a:gd name="connsiteX11" fmla="*/ 5484493 w 5484493"/>
              <a:gd name="connsiteY11" fmla="*/ 525605 h 4570482"/>
              <a:gd name="connsiteX12" fmla="*/ 5484493 w 5484493"/>
              <a:gd name="connsiteY12" fmla="*/ 1005506 h 4570482"/>
              <a:gd name="connsiteX13" fmla="*/ 5484493 w 5484493"/>
              <a:gd name="connsiteY13" fmla="*/ 1622521 h 4570482"/>
              <a:gd name="connsiteX14" fmla="*/ 5484493 w 5484493"/>
              <a:gd name="connsiteY14" fmla="*/ 2056717 h 4570482"/>
              <a:gd name="connsiteX15" fmla="*/ 5484493 w 5484493"/>
              <a:gd name="connsiteY15" fmla="*/ 2673732 h 4570482"/>
              <a:gd name="connsiteX16" fmla="*/ 5484493 w 5484493"/>
              <a:gd name="connsiteY16" fmla="*/ 3245042 h 4570482"/>
              <a:gd name="connsiteX17" fmla="*/ 5484493 w 5484493"/>
              <a:gd name="connsiteY17" fmla="*/ 3907762 h 4570482"/>
              <a:gd name="connsiteX18" fmla="*/ 5484493 w 5484493"/>
              <a:gd name="connsiteY18" fmla="*/ 4570482 h 4570482"/>
              <a:gd name="connsiteX19" fmla="*/ 5045734 w 5484493"/>
              <a:gd name="connsiteY19" fmla="*/ 4570482 h 4570482"/>
              <a:gd name="connsiteX20" fmla="*/ 4387594 w 5484493"/>
              <a:gd name="connsiteY20" fmla="*/ 4570482 h 4570482"/>
              <a:gd name="connsiteX21" fmla="*/ 3839145 w 5484493"/>
              <a:gd name="connsiteY21" fmla="*/ 4570482 h 4570482"/>
              <a:gd name="connsiteX22" fmla="*/ 3290696 w 5484493"/>
              <a:gd name="connsiteY22" fmla="*/ 4570482 h 4570482"/>
              <a:gd name="connsiteX23" fmla="*/ 2687402 w 5484493"/>
              <a:gd name="connsiteY23" fmla="*/ 4570482 h 4570482"/>
              <a:gd name="connsiteX24" fmla="*/ 2084107 w 5484493"/>
              <a:gd name="connsiteY24" fmla="*/ 4570482 h 4570482"/>
              <a:gd name="connsiteX25" fmla="*/ 1425968 w 5484493"/>
              <a:gd name="connsiteY25" fmla="*/ 4570482 h 4570482"/>
              <a:gd name="connsiteX26" fmla="*/ 877519 w 5484493"/>
              <a:gd name="connsiteY26" fmla="*/ 4570482 h 4570482"/>
              <a:gd name="connsiteX27" fmla="*/ 0 w 5484493"/>
              <a:gd name="connsiteY27" fmla="*/ 4570482 h 4570482"/>
              <a:gd name="connsiteX28" fmla="*/ 0 w 5484493"/>
              <a:gd name="connsiteY28" fmla="*/ 4044877 h 4570482"/>
              <a:gd name="connsiteX29" fmla="*/ 0 w 5484493"/>
              <a:gd name="connsiteY29" fmla="*/ 3382157 h 4570482"/>
              <a:gd name="connsiteX30" fmla="*/ 0 w 5484493"/>
              <a:gd name="connsiteY30" fmla="*/ 2719437 h 4570482"/>
              <a:gd name="connsiteX31" fmla="*/ 0 w 5484493"/>
              <a:gd name="connsiteY31" fmla="*/ 2148127 h 4570482"/>
              <a:gd name="connsiteX32" fmla="*/ 0 w 5484493"/>
              <a:gd name="connsiteY32" fmla="*/ 1713931 h 4570482"/>
              <a:gd name="connsiteX33" fmla="*/ 0 w 5484493"/>
              <a:gd name="connsiteY33" fmla="*/ 1234030 h 4570482"/>
              <a:gd name="connsiteX34" fmla="*/ 0 w 5484493"/>
              <a:gd name="connsiteY34" fmla="*/ 617015 h 4570482"/>
              <a:gd name="connsiteX35" fmla="*/ 0 w 5484493"/>
              <a:gd name="connsiteY35" fmla="*/ 0 h 457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484493" h="4570482" fill="none" extrusionOk="0">
                <a:moveTo>
                  <a:pt x="0" y="0"/>
                </a:moveTo>
                <a:cubicBezTo>
                  <a:pt x="104997" y="-26151"/>
                  <a:pt x="267401" y="3040"/>
                  <a:pt x="493604" y="0"/>
                </a:cubicBezTo>
                <a:cubicBezTo>
                  <a:pt x="719807" y="-3040"/>
                  <a:pt x="795059" y="45842"/>
                  <a:pt x="987209" y="0"/>
                </a:cubicBezTo>
                <a:cubicBezTo>
                  <a:pt x="1179360" y="-45842"/>
                  <a:pt x="1407945" y="38406"/>
                  <a:pt x="1645348" y="0"/>
                </a:cubicBezTo>
                <a:cubicBezTo>
                  <a:pt x="1882751" y="-38406"/>
                  <a:pt x="1971619" y="63931"/>
                  <a:pt x="2193797" y="0"/>
                </a:cubicBezTo>
                <a:cubicBezTo>
                  <a:pt x="2415975" y="-63931"/>
                  <a:pt x="2467111" y="43457"/>
                  <a:pt x="2632557" y="0"/>
                </a:cubicBezTo>
                <a:cubicBezTo>
                  <a:pt x="2798003" y="-43457"/>
                  <a:pt x="2905651" y="23310"/>
                  <a:pt x="3071316" y="0"/>
                </a:cubicBezTo>
                <a:cubicBezTo>
                  <a:pt x="3236981" y="-23310"/>
                  <a:pt x="3382748" y="62153"/>
                  <a:pt x="3619765" y="0"/>
                </a:cubicBezTo>
                <a:cubicBezTo>
                  <a:pt x="3856782" y="-62153"/>
                  <a:pt x="3945597" y="6706"/>
                  <a:pt x="4058525" y="0"/>
                </a:cubicBezTo>
                <a:cubicBezTo>
                  <a:pt x="4171453" y="-6706"/>
                  <a:pt x="4422973" y="21784"/>
                  <a:pt x="4606974" y="0"/>
                </a:cubicBezTo>
                <a:cubicBezTo>
                  <a:pt x="4790975" y="-21784"/>
                  <a:pt x="5217148" y="51217"/>
                  <a:pt x="5484493" y="0"/>
                </a:cubicBezTo>
                <a:cubicBezTo>
                  <a:pt x="5528894" y="192300"/>
                  <a:pt x="5481776" y="345355"/>
                  <a:pt x="5484493" y="525605"/>
                </a:cubicBezTo>
                <a:cubicBezTo>
                  <a:pt x="5487210" y="705855"/>
                  <a:pt x="5427647" y="826147"/>
                  <a:pt x="5484493" y="1005506"/>
                </a:cubicBezTo>
                <a:cubicBezTo>
                  <a:pt x="5541339" y="1184865"/>
                  <a:pt x="5419361" y="1458455"/>
                  <a:pt x="5484493" y="1622521"/>
                </a:cubicBezTo>
                <a:cubicBezTo>
                  <a:pt x="5549625" y="1786588"/>
                  <a:pt x="5451295" y="1866209"/>
                  <a:pt x="5484493" y="2056717"/>
                </a:cubicBezTo>
                <a:cubicBezTo>
                  <a:pt x="5517691" y="2247225"/>
                  <a:pt x="5470830" y="2387410"/>
                  <a:pt x="5484493" y="2673732"/>
                </a:cubicBezTo>
                <a:cubicBezTo>
                  <a:pt x="5498156" y="2960054"/>
                  <a:pt x="5483898" y="2987189"/>
                  <a:pt x="5484493" y="3245042"/>
                </a:cubicBezTo>
                <a:cubicBezTo>
                  <a:pt x="5485088" y="3502895"/>
                  <a:pt x="5468638" y="3711464"/>
                  <a:pt x="5484493" y="3907762"/>
                </a:cubicBezTo>
                <a:cubicBezTo>
                  <a:pt x="5500348" y="4104060"/>
                  <a:pt x="5443024" y="4255759"/>
                  <a:pt x="5484493" y="4570482"/>
                </a:cubicBezTo>
                <a:cubicBezTo>
                  <a:pt x="5301854" y="4593221"/>
                  <a:pt x="5239077" y="4530093"/>
                  <a:pt x="5045734" y="4570482"/>
                </a:cubicBezTo>
                <a:cubicBezTo>
                  <a:pt x="4852391" y="4610871"/>
                  <a:pt x="4547188" y="4567554"/>
                  <a:pt x="4387594" y="4570482"/>
                </a:cubicBezTo>
                <a:cubicBezTo>
                  <a:pt x="4228000" y="4573410"/>
                  <a:pt x="4066998" y="4555326"/>
                  <a:pt x="3839145" y="4570482"/>
                </a:cubicBezTo>
                <a:cubicBezTo>
                  <a:pt x="3611292" y="4585638"/>
                  <a:pt x="3414042" y="4537662"/>
                  <a:pt x="3290696" y="4570482"/>
                </a:cubicBezTo>
                <a:cubicBezTo>
                  <a:pt x="3167350" y="4603302"/>
                  <a:pt x="2950110" y="4539467"/>
                  <a:pt x="2687402" y="4570482"/>
                </a:cubicBezTo>
                <a:cubicBezTo>
                  <a:pt x="2424694" y="4601497"/>
                  <a:pt x="2289938" y="4557969"/>
                  <a:pt x="2084107" y="4570482"/>
                </a:cubicBezTo>
                <a:cubicBezTo>
                  <a:pt x="1878276" y="4582995"/>
                  <a:pt x="1619034" y="4510159"/>
                  <a:pt x="1425968" y="4570482"/>
                </a:cubicBezTo>
                <a:cubicBezTo>
                  <a:pt x="1232902" y="4630805"/>
                  <a:pt x="1052750" y="4549528"/>
                  <a:pt x="877519" y="4570482"/>
                </a:cubicBezTo>
                <a:cubicBezTo>
                  <a:pt x="702288" y="4591436"/>
                  <a:pt x="305365" y="4545076"/>
                  <a:pt x="0" y="4570482"/>
                </a:cubicBezTo>
                <a:cubicBezTo>
                  <a:pt x="-33310" y="4369012"/>
                  <a:pt x="42037" y="4286273"/>
                  <a:pt x="0" y="4044877"/>
                </a:cubicBezTo>
                <a:cubicBezTo>
                  <a:pt x="-42037" y="3803481"/>
                  <a:pt x="17047" y="3590207"/>
                  <a:pt x="0" y="3382157"/>
                </a:cubicBezTo>
                <a:cubicBezTo>
                  <a:pt x="-17047" y="3174107"/>
                  <a:pt x="21949" y="2969491"/>
                  <a:pt x="0" y="2719437"/>
                </a:cubicBezTo>
                <a:cubicBezTo>
                  <a:pt x="-21949" y="2469383"/>
                  <a:pt x="7935" y="2345955"/>
                  <a:pt x="0" y="2148127"/>
                </a:cubicBezTo>
                <a:cubicBezTo>
                  <a:pt x="-7935" y="1950299"/>
                  <a:pt x="45268" y="1915139"/>
                  <a:pt x="0" y="1713931"/>
                </a:cubicBezTo>
                <a:cubicBezTo>
                  <a:pt x="-45268" y="1512723"/>
                  <a:pt x="38463" y="1415694"/>
                  <a:pt x="0" y="1234030"/>
                </a:cubicBezTo>
                <a:cubicBezTo>
                  <a:pt x="-38463" y="1052366"/>
                  <a:pt x="71645" y="909795"/>
                  <a:pt x="0" y="617015"/>
                </a:cubicBezTo>
                <a:cubicBezTo>
                  <a:pt x="-71645" y="324235"/>
                  <a:pt x="66950" y="306531"/>
                  <a:pt x="0" y="0"/>
                </a:cubicBezTo>
                <a:close/>
              </a:path>
              <a:path w="5484493" h="4570482" stroke="0" extrusionOk="0">
                <a:moveTo>
                  <a:pt x="0" y="0"/>
                </a:moveTo>
                <a:cubicBezTo>
                  <a:pt x="234641" y="-72610"/>
                  <a:pt x="438090" y="66185"/>
                  <a:pt x="658139" y="0"/>
                </a:cubicBezTo>
                <a:cubicBezTo>
                  <a:pt x="878188" y="-66185"/>
                  <a:pt x="1044172" y="55924"/>
                  <a:pt x="1316278" y="0"/>
                </a:cubicBezTo>
                <a:cubicBezTo>
                  <a:pt x="1588384" y="-55924"/>
                  <a:pt x="1794411" y="15437"/>
                  <a:pt x="1919573" y="0"/>
                </a:cubicBezTo>
                <a:cubicBezTo>
                  <a:pt x="2044736" y="-15437"/>
                  <a:pt x="2256167" y="26416"/>
                  <a:pt x="2413177" y="0"/>
                </a:cubicBezTo>
                <a:cubicBezTo>
                  <a:pt x="2570187" y="-26416"/>
                  <a:pt x="2617680" y="11293"/>
                  <a:pt x="2797091" y="0"/>
                </a:cubicBezTo>
                <a:cubicBezTo>
                  <a:pt x="2976502" y="-11293"/>
                  <a:pt x="3064628" y="35479"/>
                  <a:pt x="3290696" y="0"/>
                </a:cubicBezTo>
                <a:cubicBezTo>
                  <a:pt x="3516765" y="-35479"/>
                  <a:pt x="3514169" y="35724"/>
                  <a:pt x="3674610" y="0"/>
                </a:cubicBezTo>
                <a:cubicBezTo>
                  <a:pt x="3835051" y="-35724"/>
                  <a:pt x="3907329" y="15258"/>
                  <a:pt x="4113370" y="0"/>
                </a:cubicBezTo>
                <a:cubicBezTo>
                  <a:pt x="4319411" y="-15258"/>
                  <a:pt x="4484573" y="241"/>
                  <a:pt x="4606974" y="0"/>
                </a:cubicBezTo>
                <a:cubicBezTo>
                  <a:pt x="4729375" y="-241"/>
                  <a:pt x="5237337" y="78502"/>
                  <a:pt x="5484493" y="0"/>
                </a:cubicBezTo>
                <a:cubicBezTo>
                  <a:pt x="5491891" y="160568"/>
                  <a:pt x="5467115" y="318874"/>
                  <a:pt x="5484493" y="617015"/>
                </a:cubicBezTo>
                <a:cubicBezTo>
                  <a:pt x="5501871" y="915157"/>
                  <a:pt x="5450070" y="960748"/>
                  <a:pt x="5484493" y="1051211"/>
                </a:cubicBezTo>
                <a:cubicBezTo>
                  <a:pt x="5518916" y="1141674"/>
                  <a:pt x="5466429" y="1390137"/>
                  <a:pt x="5484493" y="1531111"/>
                </a:cubicBezTo>
                <a:cubicBezTo>
                  <a:pt x="5502557" y="1672085"/>
                  <a:pt x="5421049" y="1929274"/>
                  <a:pt x="5484493" y="2148127"/>
                </a:cubicBezTo>
                <a:cubicBezTo>
                  <a:pt x="5547937" y="2366980"/>
                  <a:pt x="5473225" y="2504020"/>
                  <a:pt x="5484493" y="2628027"/>
                </a:cubicBezTo>
                <a:cubicBezTo>
                  <a:pt x="5495761" y="2752034"/>
                  <a:pt x="5450927" y="2887184"/>
                  <a:pt x="5484493" y="3062223"/>
                </a:cubicBezTo>
                <a:cubicBezTo>
                  <a:pt x="5518059" y="3237262"/>
                  <a:pt x="5460344" y="3417022"/>
                  <a:pt x="5484493" y="3679238"/>
                </a:cubicBezTo>
                <a:cubicBezTo>
                  <a:pt x="5508642" y="3941455"/>
                  <a:pt x="5386838" y="4325257"/>
                  <a:pt x="5484493" y="4570482"/>
                </a:cubicBezTo>
                <a:cubicBezTo>
                  <a:pt x="5361469" y="4586172"/>
                  <a:pt x="5216805" y="4517965"/>
                  <a:pt x="5045734" y="4570482"/>
                </a:cubicBezTo>
                <a:cubicBezTo>
                  <a:pt x="4874663" y="4622999"/>
                  <a:pt x="4715644" y="4528927"/>
                  <a:pt x="4606974" y="4570482"/>
                </a:cubicBezTo>
                <a:cubicBezTo>
                  <a:pt x="4498304" y="4612037"/>
                  <a:pt x="4267173" y="4538950"/>
                  <a:pt x="4168215" y="4570482"/>
                </a:cubicBezTo>
                <a:cubicBezTo>
                  <a:pt x="4069257" y="4602014"/>
                  <a:pt x="3825459" y="4547859"/>
                  <a:pt x="3564920" y="4570482"/>
                </a:cubicBezTo>
                <a:cubicBezTo>
                  <a:pt x="3304381" y="4593105"/>
                  <a:pt x="3210213" y="4514233"/>
                  <a:pt x="2906781" y="4570482"/>
                </a:cubicBezTo>
                <a:cubicBezTo>
                  <a:pt x="2603349" y="4626731"/>
                  <a:pt x="2655939" y="4546881"/>
                  <a:pt x="2522867" y="4570482"/>
                </a:cubicBezTo>
                <a:cubicBezTo>
                  <a:pt x="2389795" y="4594083"/>
                  <a:pt x="2199861" y="4550851"/>
                  <a:pt x="2029262" y="4570482"/>
                </a:cubicBezTo>
                <a:cubicBezTo>
                  <a:pt x="1858663" y="4590113"/>
                  <a:pt x="1737386" y="4524857"/>
                  <a:pt x="1590503" y="4570482"/>
                </a:cubicBezTo>
                <a:cubicBezTo>
                  <a:pt x="1443620" y="4616107"/>
                  <a:pt x="1184622" y="4502739"/>
                  <a:pt x="987209" y="4570482"/>
                </a:cubicBezTo>
                <a:cubicBezTo>
                  <a:pt x="789796" y="4638225"/>
                  <a:pt x="322175" y="4475368"/>
                  <a:pt x="0" y="4570482"/>
                </a:cubicBezTo>
                <a:cubicBezTo>
                  <a:pt x="-61564" y="4385590"/>
                  <a:pt x="45081" y="4196430"/>
                  <a:pt x="0" y="3953467"/>
                </a:cubicBezTo>
                <a:cubicBezTo>
                  <a:pt x="-45081" y="3710504"/>
                  <a:pt x="55125" y="3586222"/>
                  <a:pt x="0" y="3290747"/>
                </a:cubicBezTo>
                <a:cubicBezTo>
                  <a:pt x="-55125" y="2995272"/>
                  <a:pt x="21046" y="2987551"/>
                  <a:pt x="0" y="2719437"/>
                </a:cubicBezTo>
                <a:cubicBezTo>
                  <a:pt x="-21046" y="2451323"/>
                  <a:pt x="16126" y="2307777"/>
                  <a:pt x="0" y="2102422"/>
                </a:cubicBezTo>
                <a:cubicBezTo>
                  <a:pt x="-16126" y="1897068"/>
                  <a:pt x="65412" y="1790161"/>
                  <a:pt x="0" y="1531111"/>
                </a:cubicBezTo>
                <a:cubicBezTo>
                  <a:pt x="-65412" y="1272061"/>
                  <a:pt x="33592" y="1193906"/>
                  <a:pt x="0" y="914096"/>
                </a:cubicBezTo>
                <a:cubicBezTo>
                  <a:pt x="-33592" y="634286"/>
                  <a:pt x="12011" y="208287"/>
                  <a:pt x="0" y="0"/>
                </a:cubicBezTo>
                <a:close/>
              </a:path>
            </a:pathLst>
          </a:custGeom>
          <a:solidFill>
            <a:schemeClr val="bg1"/>
          </a:solidFill>
          <a:ln w="28575">
            <a:solidFill>
              <a:srgbClr val="67AB4C"/>
            </a:solidFill>
            <a:headEnd type="none" w="med" len="med"/>
            <a:tailEnd type="none" w="med" len="med"/>
            <a:extLst>
              <a:ext uri="{C807C97D-BFC1-408E-A445-0C87EB9F89A2}">
                <ask:lineSketchStyleProps xmlns:ask="http://schemas.microsoft.com/office/drawing/2018/sketchyshapes" sd="441794767">
                  <ask:type>
                    <ask:lineSketchScribble/>
                  </ask:type>
                </ask:lineSketchStyleProps>
              </a:ext>
            </a:extLst>
          </a:ln>
          <a:effectLst>
            <a:outerShdw blurRad="63500" sx="102000" sy="102000" algn="ctr" rotWithShape="0">
              <a:prstClr val="black">
                <a:alpha val="40000"/>
              </a:prstClr>
            </a:outerShdw>
          </a:effectLst>
        </p:spPr>
        <p:txBody>
          <a:bodyPr vert="horz" lIns="182880" tIns="91440" rIns="182880" bIns="91440" rtlCol="0">
            <a:spAutoFit/>
          </a:bodyPr>
          <a:lstStyle/>
          <a:p>
            <a:pPr marL="0" indent="0">
              <a:buNone/>
            </a:pPr>
            <a:r>
              <a:rPr lang="en-US" sz="2000" dirty="0"/>
              <a:t>Under the ADA, discrimination is the failure, either intentionally or unintentionally, to give a person with disabilities the equal opportunity:</a:t>
            </a:r>
          </a:p>
          <a:p>
            <a:r>
              <a:rPr lang="en-US" sz="2000" dirty="0"/>
              <a:t>To find, maintain, and benefit from </a:t>
            </a:r>
            <a:r>
              <a:rPr lang="en-US" sz="2000" b="1" dirty="0"/>
              <a:t>employment</a:t>
            </a:r>
            <a:r>
              <a:rPr lang="en-US" sz="2000" dirty="0"/>
              <a:t>.</a:t>
            </a:r>
          </a:p>
          <a:p>
            <a:r>
              <a:rPr lang="en-US" sz="2000" dirty="0"/>
              <a:t>To participate in or benefit from the services and programs of </a:t>
            </a:r>
            <a:br>
              <a:rPr lang="en-US" sz="2000" dirty="0"/>
            </a:br>
            <a:r>
              <a:rPr lang="en-US" sz="2000" b="1" dirty="0"/>
              <a:t>state or local government</a:t>
            </a:r>
            <a:r>
              <a:rPr lang="en-US" sz="2000" dirty="0"/>
              <a:t>.</a:t>
            </a:r>
          </a:p>
          <a:p>
            <a:r>
              <a:rPr lang="en-US" sz="2000" dirty="0"/>
              <a:t>To obtain or use the goods, services, or facilities of places that are open to the general public, which includes most </a:t>
            </a:r>
            <a:r>
              <a:rPr lang="en-US" sz="2000" b="1" dirty="0"/>
              <a:t>businesses</a:t>
            </a:r>
            <a:r>
              <a:rPr lang="en-US" sz="2000" dirty="0"/>
              <a:t>.</a:t>
            </a:r>
          </a:p>
        </p:txBody>
      </p:sp>
      <p:sp>
        <p:nvSpPr>
          <p:cNvPr id="5" name="Slide Number Placeholder 4">
            <a:extLst>
              <a:ext uri="{FF2B5EF4-FFF2-40B4-BE49-F238E27FC236}">
                <a16:creationId xmlns:a16="http://schemas.microsoft.com/office/drawing/2014/main" id="{CFA46445-7BFB-2118-2DD6-CF21EEF85726}"/>
              </a:ext>
            </a:extLst>
          </p:cNvPr>
          <p:cNvSpPr>
            <a:spLocks noGrp="1"/>
          </p:cNvSpPr>
          <p:nvPr>
            <p:ph type="sldNum" sz="quarter" idx="12"/>
          </p:nvPr>
        </p:nvSpPr>
        <p:spPr>
          <a:xfrm>
            <a:off x="10232136" y="6492875"/>
            <a:ext cx="683339" cy="365125"/>
          </a:xfrm>
        </p:spPr>
        <p:txBody>
          <a:bodyPr/>
          <a:lstStyle/>
          <a:p>
            <a:fld id="{ED34A2F8-48CC-B946-AC3D-040272C2FF0A}" type="slidenum">
              <a:rPr lang="en-US" smtClean="0"/>
              <a:pPr/>
              <a:t>11</a:t>
            </a:fld>
            <a:endParaRPr lang="en-US"/>
          </a:p>
        </p:txBody>
      </p:sp>
    </p:spTree>
    <p:extLst>
      <p:ext uri="{BB962C8B-B14F-4D97-AF65-F5344CB8AC3E}">
        <p14:creationId xmlns:p14="http://schemas.microsoft.com/office/powerpoint/2010/main" val="3355853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327B4-F740-517B-AB21-0140963512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36D408-CD55-CF5D-E486-3D6D4D6F24EF}"/>
              </a:ext>
            </a:extLst>
          </p:cNvPr>
          <p:cNvSpPr>
            <a:spLocks noGrp="1"/>
          </p:cNvSpPr>
          <p:nvPr>
            <p:ph type="title"/>
          </p:nvPr>
        </p:nvSpPr>
        <p:spPr/>
        <p:txBody>
          <a:bodyPr/>
          <a:lstStyle/>
          <a:p>
            <a:r>
              <a:rPr lang="en-US" dirty="0"/>
              <a:t>Even if you don’t have a disability, you can still experience ableism</a:t>
            </a:r>
          </a:p>
        </p:txBody>
      </p:sp>
      <p:sp>
        <p:nvSpPr>
          <p:cNvPr id="5" name="Text Placeholder 4">
            <a:extLst>
              <a:ext uri="{FF2B5EF4-FFF2-40B4-BE49-F238E27FC236}">
                <a16:creationId xmlns:a16="http://schemas.microsoft.com/office/drawing/2014/main" id="{87776ADC-C7E0-168E-4A23-E202E531084B}"/>
              </a:ext>
            </a:extLst>
          </p:cNvPr>
          <p:cNvSpPr>
            <a:spLocks noGrp="1"/>
          </p:cNvSpPr>
          <p:nvPr>
            <p:ph type="body" idx="1"/>
          </p:nvPr>
        </p:nvSpPr>
        <p:spPr>
          <a:xfrm>
            <a:off x="677334" y="2275221"/>
            <a:ext cx="4937760" cy="731520"/>
          </a:xfrm>
          <a:custGeom>
            <a:avLst/>
            <a:gdLst>
              <a:gd name="connsiteX0" fmla="*/ 0 w 4937760"/>
              <a:gd name="connsiteY0" fmla="*/ 0 h 731520"/>
              <a:gd name="connsiteX1" fmla="*/ 499262 w 4937760"/>
              <a:gd name="connsiteY1" fmla="*/ 0 h 731520"/>
              <a:gd name="connsiteX2" fmla="*/ 899770 w 4937760"/>
              <a:gd name="connsiteY2" fmla="*/ 0 h 731520"/>
              <a:gd name="connsiteX3" fmla="*/ 1547165 w 4937760"/>
              <a:gd name="connsiteY3" fmla="*/ 0 h 731520"/>
              <a:gd name="connsiteX4" fmla="*/ 2046427 w 4937760"/>
              <a:gd name="connsiteY4" fmla="*/ 0 h 731520"/>
              <a:gd name="connsiteX5" fmla="*/ 2545690 w 4937760"/>
              <a:gd name="connsiteY5" fmla="*/ 0 h 731520"/>
              <a:gd name="connsiteX6" fmla="*/ 3193085 w 4937760"/>
              <a:gd name="connsiteY6" fmla="*/ 0 h 731520"/>
              <a:gd name="connsiteX7" fmla="*/ 3642970 w 4937760"/>
              <a:gd name="connsiteY7" fmla="*/ 0 h 731520"/>
              <a:gd name="connsiteX8" fmla="*/ 4290365 w 4937760"/>
              <a:gd name="connsiteY8" fmla="*/ 0 h 731520"/>
              <a:gd name="connsiteX9" fmla="*/ 4937760 w 4937760"/>
              <a:gd name="connsiteY9" fmla="*/ 0 h 731520"/>
              <a:gd name="connsiteX10" fmla="*/ 4937760 w 4937760"/>
              <a:gd name="connsiteY10" fmla="*/ 365760 h 731520"/>
              <a:gd name="connsiteX11" fmla="*/ 4937760 w 4937760"/>
              <a:gd name="connsiteY11" fmla="*/ 731520 h 731520"/>
              <a:gd name="connsiteX12" fmla="*/ 4339742 w 4937760"/>
              <a:gd name="connsiteY12" fmla="*/ 731520 h 731520"/>
              <a:gd name="connsiteX13" fmla="*/ 3692347 w 4937760"/>
              <a:gd name="connsiteY13" fmla="*/ 731520 h 731520"/>
              <a:gd name="connsiteX14" fmla="*/ 3044952 w 4937760"/>
              <a:gd name="connsiteY14" fmla="*/ 731520 h 731520"/>
              <a:gd name="connsiteX15" fmla="*/ 2595067 w 4937760"/>
              <a:gd name="connsiteY15" fmla="*/ 731520 h 731520"/>
              <a:gd name="connsiteX16" fmla="*/ 2046427 w 4937760"/>
              <a:gd name="connsiteY16" fmla="*/ 731520 h 731520"/>
              <a:gd name="connsiteX17" fmla="*/ 1399032 w 4937760"/>
              <a:gd name="connsiteY17" fmla="*/ 731520 h 731520"/>
              <a:gd name="connsiteX18" fmla="*/ 850392 w 4937760"/>
              <a:gd name="connsiteY18" fmla="*/ 731520 h 731520"/>
              <a:gd name="connsiteX19" fmla="*/ 0 w 4937760"/>
              <a:gd name="connsiteY19" fmla="*/ 731520 h 731520"/>
              <a:gd name="connsiteX20" fmla="*/ 0 w 4937760"/>
              <a:gd name="connsiteY20" fmla="*/ 380390 h 731520"/>
              <a:gd name="connsiteX21" fmla="*/ 0 w 4937760"/>
              <a:gd name="connsiteY21" fmla="*/ 0 h 731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7760" h="731520" extrusionOk="0">
                <a:moveTo>
                  <a:pt x="0" y="0"/>
                </a:moveTo>
                <a:cubicBezTo>
                  <a:pt x="184429" y="-44709"/>
                  <a:pt x="376845" y="35578"/>
                  <a:pt x="499262" y="0"/>
                </a:cubicBezTo>
                <a:cubicBezTo>
                  <a:pt x="621679" y="-35578"/>
                  <a:pt x="796636" y="11042"/>
                  <a:pt x="899770" y="0"/>
                </a:cubicBezTo>
                <a:cubicBezTo>
                  <a:pt x="1002904" y="-11042"/>
                  <a:pt x="1294988" y="21041"/>
                  <a:pt x="1547165" y="0"/>
                </a:cubicBezTo>
                <a:cubicBezTo>
                  <a:pt x="1799342" y="-21041"/>
                  <a:pt x="1842331" y="25577"/>
                  <a:pt x="2046427" y="0"/>
                </a:cubicBezTo>
                <a:cubicBezTo>
                  <a:pt x="2250523" y="-25577"/>
                  <a:pt x="2324440" y="29136"/>
                  <a:pt x="2545690" y="0"/>
                </a:cubicBezTo>
                <a:cubicBezTo>
                  <a:pt x="2766940" y="-29136"/>
                  <a:pt x="3043879" y="60897"/>
                  <a:pt x="3193085" y="0"/>
                </a:cubicBezTo>
                <a:cubicBezTo>
                  <a:pt x="3342292" y="-60897"/>
                  <a:pt x="3429851" y="44882"/>
                  <a:pt x="3642970" y="0"/>
                </a:cubicBezTo>
                <a:cubicBezTo>
                  <a:pt x="3856089" y="-44882"/>
                  <a:pt x="4097073" y="65966"/>
                  <a:pt x="4290365" y="0"/>
                </a:cubicBezTo>
                <a:cubicBezTo>
                  <a:pt x="4483657" y="-65966"/>
                  <a:pt x="4710934" y="64835"/>
                  <a:pt x="4937760" y="0"/>
                </a:cubicBezTo>
                <a:cubicBezTo>
                  <a:pt x="4942672" y="92176"/>
                  <a:pt x="4907416" y="203224"/>
                  <a:pt x="4937760" y="365760"/>
                </a:cubicBezTo>
                <a:cubicBezTo>
                  <a:pt x="4968104" y="528296"/>
                  <a:pt x="4903874" y="604535"/>
                  <a:pt x="4937760" y="731520"/>
                </a:cubicBezTo>
                <a:cubicBezTo>
                  <a:pt x="4667218" y="743903"/>
                  <a:pt x="4509797" y="679868"/>
                  <a:pt x="4339742" y="731520"/>
                </a:cubicBezTo>
                <a:cubicBezTo>
                  <a:pt x="4169687" y="783172"/>
                  <a:pt x="3914859" y="655250"/>
                  <a:pt x="3692347" y="731520"/>
                </a:cubicBezTo>
                <a:cubicBezTo>
                  <a:pt x="3469835" y="807790"/>
                  <a:pt x="3325900" y="728465"/>
                  <a:pt x="3044952" y="731520"/>
                </a:cubicBezTo>
                <a:cubicBezTo>
                  <a:pt x="2764005" y="734575"/>
                  <a:pt x="2726208" y="729746"/>
                  <a:pt x="2595067" y="731520"/>
                </a:cubicBezTo>
                <a:cubicBezTo>
                  <a:pt x="2463926" y="733294"/>
                  <a:pt x="2309017" y="713479"/>
                  <a:pt x="2046427" y="731520"/>
                </a:cubicBezTo>
                <a:cubicBezTo>
                  <a:pt x="1783837" y="749561"/>
                  <a:pt x="1702798" y="723594"/>
                  <a:pt x="1399032" y="731520"/>
                </a:cubicBezTo>
                <a:cubicBezTo>
                  <a:pt x="1095267" y="739446"/>
                  <a:pt x="1046922" y="721768"/>
                  <a:pt x="850392" y="731520"/>
                </a:cubicBezTo>
                <a:cubicBezTo>
                  <a:pt x="653862" y="741272"/>
                  <a:pt x="381868" y="677682"/>
                  <a:pt x="0" y="731520"/>
                </a:cubicBezTo>
                <a:cubicBezTo>
                  <a:pt x="-7853" y="639245"/>
                  <a:pt x="5492" y="516962"/>
                  <a:pt x="0" y="380390"/>
                </a:cubicBezTo>
                <a:cubicBezTo>
                  <a:pt x="-5492" y="243818"/>
                  <a:pt x="41384" y="96272"/>
                  <a:pt x="0" y="0"/>
                </a:cubicBezTo>
                <a:close/>
              </a:path>
            </a:pathLst>
          </a:custGeom>
          <a:noFill/>
          <a:ln w="28575">
            <a:noFill/>
            <a:extLst>
              <a:ext uri="{C807C97D-BFC1-408E-A445-0C87EB9F89A2}">
                <ask:lineSketchStyleProps xmlns:ask="http://schemas.microsoft.com/office/drawing/2018/sketchyshapes" sd="1219033472">
                  <ask:type>
                    <ask:lineSketchScribble/>
                  </ask:type>
                </ask:lineSketchStyleProps>
              </a:ext>
            </a:extLst>
          </a:ln>
        </p:spPr>
        <p:txBody>
          <a:bodyPr/>
          <a:lstStyle/>
          <a:p>
            <a:pPr marL="0" marR="0" lvl="0" indent="0" algn="l" defTabSz="457200" rtl="0" eaLnBrk="1" fontAlgn="auto" latinLnBrk="0" hangingPunct="1">
              <a:lnSpc>
                <a:spcPct val="114000"/>
              </a:lnSpc>
              <a:spcBef>
                <a:spcPts val="1000"/>
              </a:spcBef>
              <a:spcAft>
                <a:spcPts val="0"/>
              </a:spcAft>
              <a:buClr>
                <a:srgbClr val="549E39"/>
              </a:buClr>
              <a:buSzPct val="80000"/>
              <a:buFont typeface="Wingdings 3" charset="2"/>
              <a:buNone/>
              <a:tabLst/>
              <a:defRPr/>
            </a:pPr>
            <a:r>
              <a:rPr kumimoji="0" lang="en-US" sz="2000" i="0" u="none" strike="noStrike" kern="1200" cap="none" spc="0" normalizeH="0" baseline="0" noProof="0" dirty="0">
                <a:ln>
                  <a:noFill/>
                </a:ln>
                <a:effectLst/>
                <a:uLnTx/>
                <a:uFillTx/>
                <a:latin typeface="Trebuchet MS" panose="020B0603020202020204"/>
                <a:ea typeface="+mn-ea"/>
                <a:cs typeface="+mn-cs"/>
              </a:rPr>
              <a:t>You are protected from discrimination if you are “regarded as” having a disability.</a:t>
            </a:r>
          </a:p>
        </p:txBody>
      </p:sp>
      <p:sp>
        <p:nvSpPr>
          <p:cNvPr id="3" name="Content Placeholder 2">
            <a:extLst>
              <a:ext uri="{FF2B5EF4-FFF2-40B4-BE49-F238E27FC236}">
                <a16:creationId xmlns:a16="http://schemas.microsoft.com/office/drawing/2014/main" id="{B791B59E-7D21-301F-E5F8-15CF736429C4}"/>
              </a:ext>
            </a:extLst>
          </p:cNvPr>
          <p:cNvSpPr>
            <a:spLocks noGrp="1"/>
          </p:cNvSpPr>
          <p:nvPr>
            <p:ph sz="half" idx="2"/>
          </p:nvPr>
        </p:nvSpPr>
        <p:spPr>
          <a:xfrm>
            <a:off x="677334" y="3183533"/>
            <a:ext cx="4937760" cy="1740955"/>
          </a:xfrm>
        </p:spPr>
        <p:txBody>
          <a:bodyPr>
            <a:noAutofit/>
          </a:bodyPr>
          <a:lstStyle/>
          <a:p>
            <a:pPr marL="0" indent="0">
              <a:lnSpc>
                <a:spcPct val="114000"/>
              </a:lnSpc>
              <a:buNone/>
            </a:pPr>
            <a:r>
              <a:rPr lang="en-US" sz="1600" dirty="0"/>
              <a:t>A teenager at a summer camp has a slight limp because one leg is shorter than the other. Even though her limp does not substantially limit the teenager’s ability to walk, staff did not allow her to go on a hike. This is discrimination because she is being treated as though she has a disability.</a:t>
            </a:r>
          </a:p>
        </p:txBody>
      </p:sp>
      <p:sp>
        <p:nvSpPr>
          <p:cNvPr id="8" name="Text Placeholder 7">
            <a:extLst>
              <a:ext uri="{FF2B5EF4-FFF2-40B4-BE49-F238E27FC236}">
                <a16:creationId xmlns:a16="http://schemas.microsoft.com/office/drawing/2014/main" id="{B929ECF3-C0C2-1460-38E5-FE0E4174FE42}"/>
              </a:ext>
            </a:extLst>
          </p:cNvPr>
          <p:cNvSpPr>
            <a:spLocks noGrp="1"/>
          </p:cNvSpPr>
          <p:nvPr>
            <p:ph type="body" idx="13"/>
          </p:nvPr>
        </p:nvSpPr>
        <p:spPr>
          <a:xfrm>
            <a:off x="5981766" y="2275221"/>
            <a:ext cx="4937760" cy="731520"/>
          </a:xfrm>
          <a:custGeom>
            <a:avLst/>
            <a:gdLst>
              <a:gd name="connsiteX0" fmla="*/ 0 w 4937760"/>
              <a:gd name="connsiteY0" fmla="*/ 0 h 731520"/>
              <a:gd name="connsiteX1" fmla="*/ 647395 w 4937760"/>
              <a:gd name="connsiteY1" fmla="*/ 0 h 731520"/>
              <a:gd name="connsiteX2" fmla="*/ 1047902 w 4937760"/>
              <a:gd name="connsiteY2" fmla="*/ 0 h 731520"/>
              <a:gd name="connsiteX3" fmla="*/ 1547165 w 4937760"/>
              <a:gd name="connsiteY3" fmla="*/ 0 h 731520"/>
              <a:gd name="connsiteX4" fmla="*/ 2046427 w 4937760"/>
              <a:gd name="connsiteY4" fmla="*/ 0 h 731520"/>
              <a:gd name="connsiteX5" fmla="*/ 2446934 w 4937760"/>
              <a:gd name="connsiteY5" fmla="*/ 0 h 731520"/>
              <a:gd name="connsiteX6" fmla="*/ 3044952 w 4937760"/>
              <a:gd name="connsiteY6" fmla="*/ 0 h 731520"/>
              <a:gd name="connsiteX7" fmla="*/ 3593592 w 4937760"/>
              <a:gd name="connsiteY7" fmla="*/ 0 h 731520"/>
              <a:gd name="connsiteX8" fmla="*/ 4240987 w 4937760"/>
              <a:gd name="connsiteY8" fmla="*/ 0 h 731520"/>
              <a:gd name="connsiteX9" fmla="*/ 4937760 w 4937760"/>
              <a:gd name="connsiteY9" fmla="*/ 0 h 731520"/>
              <a:gd name="connsiteX10" fmla="*/ 4937760 w 4937760"/>
              <a:gd name="connsiteY10" fmla="*/ 380390 h 731520"/>
              <a:gd name="connsiteX11" fmla="*/ 4937760 w 4937760"/>
              <a:gd name="connsiteY11" fmla="*/ 731520 h 731520"/>
              <a:gd name="connsiteX12" fmla="*/ 4339742 w 4937760"/>
              <a:gd name="connsiteY12" fmla="*/ 731520 h 731520"/>
              <a:gd name="connsiteX13" fmla="*/ 3939235 w 4937760"/>
              <a:gd name="connsiteY13" fmla="*/ 731520 h 731520"/>
              <a:gd name="connsiteX14" fmla="*/ 3489350 w 4937760"/>
              <a:gd name="connsiteY14" fmla="*/ 731520 h 731520"/>
              <a:gd name="connsiteX15" fmla="*/ 2990088 w 4937760"/>
              <a:gd name="connsiteY15" fmla="*/ 731520 h 731520"/>
              <a:gd name="connsiteX16" fmla="*/ 2540203 w 4937760"/>
              <a:gd name="connsiteY16" fmla="*/ 731520 h 731520"/>
              <a:gd name="connsiteX17" fmla="*/ 2040941 w 4937760"/>
              <a:gd name="connsiteY17" fmla="*/ 731520 h 731520"/>
              <a:gd name="connsiteX18" fmla="*/ 1591056 w 4937760"/>
              <a:gd name="connsiteY18" fmla="*/ 731520 h 731520"/>
              <a:gd name="connsiteX19" fmla="*/ 1091794 w 4937760"/>
              <a:gd name="connsiteY19" fmla="*/ 731520 h 731520"/>
              <a:gd name="connsiteX20" fmla="*/ 543154 w 4937760"/>
              <a:gd name="connsiteY20" fmla="*/ 731520 h 731520"/>
              <a:gd name="connsiteX21" fmla="*/ 0 w 4937760"/>
              <a:gd name="connsiteY21" fmla="*/ 731520 h 731520"/>
              <a:gd name="connsiteX22" fmla="*/ 0 w 4937760"/>
              <a:gd name="connsiteY22" fmla="*/ 351130 h 731520"/>
              <a:gd name="connsiteX23" fmla="*/ 0 w 4937760"/>
              <a:gd name="connsiteY23" fmla="*/ 0 h 731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7760" h="731520" extrusionOk="0">
                <a:moveTo>
                  <a:pt x="0" y="0"/>
                </a:moveTo>
                <a:cubicBezTo>
                  <a:pt x="294481" y="-41113"/>
                  <a:pt x="344810" y="67071"/>
                  <a:pt x="647395" y="0"/>
                </a:cubicBezTo>
                <a:cubicBezTo>
                  <a:pt x="949981" y="-67071"/>
                  <a:pt x="918180" y="20023"/>
                  <a:pt x="1047902" y="0"/>
                </a:cubicBezTo>
                <a:cubicBezTo>
                  <a:pt x="1177624" y="-20023"/>
                  <a:pt x="1417508" y="34073"/>
                  <a:pt x="1547165" y="0"/>
                </a:cubicBezTo>
                <a:cubicBezTo>
                  <a:pt x="1676822" y="-34073"/>
                  <a:pt x="1925836" y="1590"/>
                  <a:pt x="2046427" y="0"/>
                </a:cubicBezTo>
                <a:cubicBezTo>
                  <a:pt x="2167018" y="-1590"/>
                  <a:pt x="2310389" y="23442"/>
                  <a:pt x="2446934" y="0"/>
                </a:cubicBezTo>
                <a:cubicBezTo>
                  <a:pt x="2583479" y="-23442"/>
                  <a:pt x="2823200" y="43476"/>
                  <a:pt x="3044952" y="0"/>
                </a:cubicBezTo>
                <a:cubicBezTo>
                  <a:pt x="3266704" y="-43476"/>
                  <a:pt x="3473906" y="25892"/>
                  <a:pt x="3593592" y="0"/>
                </a:cubicBezTo>
                <a:cubicBezTo>
                  <a:pt x="3713278" y="-25892"/>
                  <a:pt x="4049273" y="35600"/>
                  <a:pt x="4240987" y="0"/>
                </a:cubicBezTo>
                <a:cubicBezTo>
                  <a:pt x="4432701" y="-35600"/>
                  <a:pt x="4661417" y="8236"/>
                  <a:pt x="4937760" y="0"/>
                </a:cubicBezTo>
                <a:cubicBezTo>
                  <a:pt x="4965910" y="165209"/>
                  <a:pt x="4907777" y="285529"/>
                  <a:pt x="4937760" y="380390"/>
                </a:cubicBezTo>
                <a:cubicBezTo>
                  <a:pt x="4967743" y="475251"/>
                  <a:pt x="4902834" y="566137"/>
                  <a:pt x="4937760" y="731520"/>
                </a:cubicBezTo>
                <a:cubicBezTo>
                  <a:pt x="4725120" y="797284"/>
                  <a:pt x="4575265" y="709651"/>
                  <a:pt x="4339742" y="731520"/>
                </a:cubicBezTo>
                <a:cubicBezTo>
                  <a:pt x="4104219" y="753389"/>
                  <a:pt x="4125158" y="710552"/>
                  <a:pt x="3939235" y="731520"/>
                </a:cubicBezTo>
                <a:cubicBezTo>
                  <a:pt x="3753312" y="752488"/>
                  <a:pt x="3642697" y="719360"/>
                  <a:pt x="3489350" y="731520"/>
                </a:cubicBezTo>
                <a:cubicBezTo>
                  <a:pt x="3336004" y="743680"/>
                  <a:pt x="3219566" y="708121"/>
                  <a:pt x="2990088" y="731520"/>
                </a:cubicBezTo>
                <a:cubicBezTo>
                  <a:pt x="2760610" y="754919"/>
                  <a:pt x="2648470" y="706009"/>
                  <a:pt x="2540203" y="731520"/>
                </a:cubicBezTo>
                <a:cubicBezTo>
                  <a:pt x="2431937" y="757031"/>
                  <a:pt x="2286538" y="677562"/>
                  <a:pt x="2040941" y="731520"/>
                </a:cubicBezTo>
                <a:cubicBezTo>
                  <a:pt x="1795344" y="785478"/>
                  <a:pt x="1782651" y="712345"/>
                  <a:pt x="1591056" y="731520"/>
                </a:cubicBezTo>
                <a:cubicBezTo>
                  <a:pt x="1399461" y="750695"/>
                  <a:pt x="1293703" y="672351"/>
                  <a:pt x="1091794" y="731520"/>
                </a:cubicBezTo>
                <a:cubicBezTo>
                  <a:pt x="889885" y="790689"/>
                  <a:pt x="702614" y="725998"/>
                  <a:pt x="543154" y="731520"/>
                </a:cubicBezTo>
                <a:cubicBezTo>
                  <a:pt x="383694" y="737042"/>
                  <a:pt x="163605" y="700141"/>
                  <a:pt x="0" y="731520"/>
                </a:cubicBezTo>
                <a:cubicBezTo>
                  <a:pt x="-29151" y="631452"/>
                  <a:pt x="10591" y="432476"/>
                  <a:pt x="0" y="351130"/>
                </a:cubicBezTo>
                <a:cubicBezTo>
                  <a:pt x="-10591" y="269784"/>
                  <a:pt x="8289" y="131742"/>
                  <a:pt x="0" y="0"/>
                </a:cubicBezTo>
                <a:close/>
              </a:path>
            </a:pathLst>
          </a:custGeom>
          <a:noFill/>
          <a:ln w="28575">
            <a:noFill/>
            <a:extLst>
              <a:ext uri="{C807C97D-BFC1-408E-A445-0C87EB9F89A2}">
                <ask:lineSketchStyleProps xmlns:ask="http://schemas.microsoft.com/office/drawing/2018/sketchyshapes" sd="414578267">
                  <ask:type>
                    <ask:lineSketchScribble/>
                  </ask:type>
                </ask:lineSketchStyleProps>
              </a:ext>
            </a:extLst>
          </a:ln>
        </p:spPr>
        <p:txBody>
          <a:bodyPr/>
          <a:lstStyle/>
          <a:p>
            <a:pPr marL="0" marR="0" lvl="0" indent="0" algn="l" defTabSz="457200" rtl="0" eaLnBrk="1" fontAlgn="auto" latinLnBrk="0" hangingPunct="1">
              <a:lnSpc>
                <a:spcPct val="114000"/>
              </a:lnSpc>
              <a:spcBef>
                <a:spcPts val="1000"/>
              </a:spcBef>
              <a:spcAft>
                <a:spcPts val="0"/>
              </a:spcAft>
              <a:buClr>
                <a:srgbClr val="549E39"/>
              </a:buClr>
              <a:buSzPct val="80000"/>
              <a:buFont typeface="Wingdings 3" charset="2"/>
              <a:buNone/>
              <a:tabLst/>
              <a:defRPr/>
            </a:pPr>
            <a:r>
              <a:rPr kumimoji="0" lang="en-US" sz="2000" i="0" u="none" strike="noStrike" kern="1200" cap="none" spc="0" normalizeH="0" baseline="0" noProof="0" dirty="0">
                <a:ln>
                  <a:noFill/>
                </a:ln>
                <a:effectLst/>
                <a:uLnTx/>
                <a:uFillTx/>
                <a:latin typeface="Trebuchet MS" panose="020B0603020202020204"/>
                <a:ea typeface="+mn-ea"/>
                <a:cs typeface="+mn-cs"/>
              </a:rPr>
              <a:t>You are protected from discrimination if you have a “record of” a disability.</a:t>
            </a:r>
          </a:p>
          <a:p>
            <a:endParaRPr lang="en-US" sz="2800" dirty="0"/>
          </a:p>
        </p:txBody>
      </p:sp>
      <p:sp>
        <p:nvSpPr>
          <p:cNvPr id="6" name="Content Placeholder 5">
            <a:extLst>
              <a:ext uri="{FF2B5EF4-FFF2-40B4-BE49-F238E27FC236}">
                <a16:creationId xmlns:a16="http://schemas.microsoft.com/office/drawing/2014/main" id="{66FBAF2C-7B75-0E36-7C89-FC3E6C1CBA2C}"/>
              </a:ext>
            </a:extLst>
          </p:cNvPr>
          <p:cNvSpPr>
            <a:spLocks noGrp="1"/>
          </p:cNvSpPr>
          <p:nvPr>
            <p:ph sz="half" idx="14"/>
          </p:nvPr>
        </p:nvSpPr>
        <p:spPr>
          <a:xfrm>
            <a:off x="5981766" y="3186646"/>
            <a:ext cx="4937760" cy="1740955"/>
          </a:xfrm>
        </p:spPr>
        <p:txBody>
          <a:bodyPr vert="horz" lIns="91440" tIns="45720" rIns="91440" bIns="45720" rtlCol="0">
            <a:noAutofit/>
          </a:bodyPr>
          <a:lstStyle/>
          <a:p>
            <a:pPr marL="0" indent="0">
              <a:lnSpc>
                <a:spcPct val="114000"/>
              </a:lnSpc>
              <a:buNone/>
            </a:pPr>
            <a:r>
              <a:rPr lang="en-US" sz="1600" dirty="0"/>
              <a:t>A man with cancer in remission is up for a promotion at work. His bosses decide not to give him the promotion because they worry he won’t be able to do the job if his cancer returns. In other words, he is being discriminated against because he used to have a disability and doesn’t anymore.</a:t>
            </a:r>
          </a:p>
        </p:txBody>
      </p:sp>
      <p:sp>
        <p:nvSpPr>
          <p:cNvPr id="9" name="Content Placeholder 8">
            <a:extLst>
              <a:ext uri="{FF2B5EF4-FFF2-40B4-BE49-F238E27FC236}">
                <a16:creationId xmlns:a16="http://schemas.microsoft.com/office/drawing/2014/main" id="{B41C372F-44CE-F4D8-89E8-876F23042947}"/>
              </a:ext>
            </a:extLst>
          </p:cNvPr>
          <p:cNvSpPr>
            <a:spLocks noGrp="1"/>
          </p:cNvSpPr>
          <p:nvPr>
            <p:ph sz="quarter" idx="4"/>
          </p:nvPr>
        </p:nvSpPr>
        <p:spPr>
          <a:xfrm>
            <a:off x="630936" y="5513832"/>
            <a:ext cx="10287000" cy="738664"/>
          </a:xfrm>
          <a:custGeom>
            <a:avLst/>
            <a:gdLst>
              <a:gd name="connsiteX0" fmla="*/ 0 w 10287000"/>
              <a:gd name="connsiteY0" fmla="*/ 0 h 738664"/>
              <a:gd name="connsiteX1" fmla="*/ 777240 w 10287000"/>
              <a:gd name="connsiteY1" fmla="*/ 0 h 738664"/>
              <a:gd name="connsiteX2" fmla="*/ 1451610 w 10287000"/>
              <a:gd name="connsiteY2" fmla="*/ 0 h 738664"/>
              <a:gd name="connsiteX3" fmla="*/ 1817370 w 10287000"/>
              <a:gd name="connsiteY3" fmla="*/ 0 h 738664"/>
              <a:gd name="connsiteX4" fmla="*/ 2286000 w 10287000"/>
              <a:gd name="connsiteY4" fmla="*/ 0 h 738664"/>
              <a:gd name="connsiteX5" fmla="*/ 2651760 w 10287000"/>
              <a:gd name="connsiteY5" fmla="*/ 0 h 738664"/>
              <a:gd name="connsiteX6" fmla="*/ 3223260 w 10287000"/>
              <a:gd name="connsiteY6" fmla="*/ 0 h 738664"/>
              <a:gd name="connsiteX7" fmla="*/ 4000500 w 10287000"/>
              <a:gd name="connsiteY7" fmla="*/ 0 h 738664"/>
              <a:gd name="connsiteX8" fmla="*/ 4777740 w 10287000"/>
              <a:gd name="connsiteY8" fmla="*/ 0 h 738664"/>
              <a:gd name="connsiteX9" fmla="*/ 5246370 w 10287000"/>
              <a:gd name="connsiteY9" fmla="*/ 0 h 738664"/>
              <a:gd name="connsiteX10" fmla="*/ 5817870 w 10287000"/>
              <a:gd name="connsiteY10" fmla="*/ 0 h 738664"/>
              <a:gd name="connsiteX11" fmla="*/ 6389370 w 10287000"/>
              <a:gd name="connsiteY11" fmla="*/ 0 h 738664"/>
              <a:gd name="connsiteX12" fmla="*/ 6960870 w 10287000"/>
              <a:gd name="connsiteY12" fmla="*/ 0 h 738664"/>
              <a:gd name="connsiteX13" fmla="*/ 7223760 w 10287000"/>
              <a:gd name="connsiteY13" fmla="*/ 0 h 738664"/>
              <a:gd name="connsiteX14" fmla="*/ 8001000 w 10287000"/>
              <a:gd name="connsiteY14" fmla="*/ 0 h 738664"/>
              <a:gd name="connsiteX15" fmla="*/ 8469630 w 10287000"/>
              <a:gd name="connsiteY15" fmla="*/ 0 h 738664"/>
              <a:gd name="connsiteX16" fmla="*/ 8732520 w 10287000"/>
              <a:gd name="connsiteY16" fmla="*/ 0 h 738664"/>
              <a:gd name="connsiteX17" fmla="*/ 9509760 w 10287000"/>
              <a:gd name="connsiteY17" fmla="*/ 0 h 738664"/>
              <a:gd name="connsiteX18" fmla="*/ 10287000 w 10287000"/>
              <a:gd name="connsiteY18" fmla="*/ 0 h 738664"/>
              <a:gd name="connsiteX19" fmla="*/ 10287000 w 10287000"/>
              <a:gd name="connsiteY19" fmla="*/ 354559 h 738664"/>
              <a:gd name="connsiteX20" fmla="*/ 10287000 w 10287000"/>
              <a:gd name="connsiteY20" fmla="*/ 738664 h 738664"/>
              <a:gd name="connsiteX21" fmla="*/ 10024110 w 10287000"/>
              <a:gd name="connsiteY21" fmla="*/ 738664 h 738664"/>
              <a:gd name="connsiteX22" fmla="*/ 9555480 w 10287000"/>
              <a:gd name="connsiteY22" fmla="*/ 738664 h 738664"/>
              <a:gd name="connsiteX23" fmla="*/ 8983980 w 10287000"/>
              <a:gd name="connsiteY23" fmla="*/ 738664 h 738664"/>
              <a:gd name="connsiteX24" fmla="*/ 8309610 w 10287000"/>
              <a:gd name="connsiteY24" fmla="*/ 738664 h 738664"/>
              <a:gd name="connsiteX25" fmla="*/ 7532370 w 10287000"/>
              <a:gd name="connsiteY25" fmla="*/ 738664 h 738664"/>
              <a:gd name="connsiteX26" fmla="*/ 6755130 w 10287000"/>
              <a:gd name="connsiteY26" fmla="*/ 738664 h 738664"/>
              <a:gd name="connsiteX27" fmla="*/ 6183630 w 10287000"/>
              <a:gd name="connsiteY27" fmla="*/ 738664 h 738664"/>
              <a:gd name="connsiteX28" fmla="*/ 5406390 w 10287000"/>
              <a:gd name="connsiteY28" fmla="*/ 738664 h 738664"/>
              <a:gd name="connsiteX29" fmla="*/ 5040630 w 10287000"/>
              <a:gd name="connsiteY29" fmla="*/ 738664 h 738664"/>
              <a:gd name="connsiteX30" fmla="*/ 4263390 w 10287000"/>
              <a:gd name="connsiteY30" fmla="*/ 738664 h 738664"/>
              <a:gd name="connsiteX31" fmla="*/ 3794760 w 10287000"/>
              <a:gd name="connsiteY31" fmla="*/ 738664 h 738664"/>
              <a:gd name="connsiteX32" fmla="*/ 3429000 w 10287000"/>
              <a:gd name="connsiteY32" fmla="*/ 738664 h 738664"/>
              <a:gd name="connsiteX33" fmla="*/ 2960370 w 10287000"/>
              <a:gd name="connsiteY33" fmla="*/ 738664 h 738664"/>
              <a:gd name="connsiteX34" fmla="*/ 2388870 w 10287000"/>
              <a:gd name="connsiteY34" fmla="*/ 738664 h 738664"/>
              <a:gd name="connsiteX35" fmla="*/ 1714500 w 10287000"/>
              <a:gd name="connsiteY35" fmla="*/ 738664 h 738664"/>
              <a:gd name="connsiteX36" fmla="*/ 937260 w 10287000"/>
              <a:gd name="connsiteY36" fmla="*/ 738664 h 738664"/>
              <a:gd name="connsiteX37" fmla="*/ 0 w 10287000"/>
              <a:gd name="connsiteY37" fmla="*/ 738664 h 738664"/>
              <a:gd name="connsiteX38" fmla="*/ 0 w 10287000"/>
              <a:gd name="connsiteY38" fmla="*/ 361945 h 738664"/>
              <a:gd name="connsiteX39" fmla="*/ 0 w 10287000"/>
              <a:gd name="connsiteY39" fmla="*/ 0 h 73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287000" h="738664" fill="none" extrusionOk="0">
                <a:moveTo>
                  <a:pt x="0" y="0"/>
                </a:moveTo>
                <a:cubicBezTo>
                  <a:pt x="236444" y="-39076"/>
                  <a:pt x="589258" y="38474"/>
                  <a:pt x="777240" y="0"/>
                </a:cubicBezTo>
                <a:cubicBezTo>
                  <a:pt x="965222" y="-38474"/>
                  <a:pt x="1232801" y="25816"/>
                  <a:pt x="1451610" y="0"/>
                </a:cubicBezTo>
                <a:cubicBezTo>
                  <a:pt x="1670419" y="-25816"/>
                  <a:pt x="1714337" y="11592"/>
                  <a:pt x="1817370" y="0"/>
                </a:cubicBezTo>
                <a:cubicBezTo>
                  <a:pt x="1920403" y="-11592"/>
                  <a:pt x="2174004" y="34716"/>
                  <a:pt x="2286000" y="0"/>
                </a:cubicBezTo>
                <a:cubicBezTo>
                  <a:pt x="2397996" y="-34716"/>
                  <a:pt x="2503664" y="35149"/>
                  <a:pt x="2651760" y="0"/>
                </a:cubicBezTo>
                <a:cubicBezTo>
                  <a:pt x="2799856" y="-35149"/>
                  <a:pt x="2962870" y="28337"/>
                  <a:pt x="3223260" y="0"/>
                </a:cubicBezTo>
                <a:cubicBezTo>
                  <a:pt x="3483650" y="-28337"/>
                  <a:pt x="3784781" y="64184"/>
                  <a:pt x="4000500" y="0"/>
                </a:cubicBezTo>
                <a:cubicBezTo>
                  <a:pt x="4216219" y="-64184"/>
                  <a:pt x="4512452" y="64451"/>
                  <a:pt x="4777740" y="0"/>
                </a:cubicBezTo>
                <a:cubicBezTo>
                  <a:pt x="5043028" y="-64451"/>
                  <a:pt x="5090119" y="55238"/>
                  <a:pt x="5246370" y="0"/>
                </a:cubicBezTo>
                <a:cubicBezTo>
                  <a:pt x="5402621" y="-55238"/>
                  <a:pt x="5571150" y="24980"/>
                  <a:pt x="5817870" y="0"/>
                </a:cubicBezTo>
                <a:cubicBezTo>
                  <a:pt x="6064590" y="-24980"/>
                  <a:pt x="6229912" y="59072"/>
                  <a:pt x="6389370" y="0"/>
                </a:cubicBezTo>
                <a:cubicBezTo>
                  <a:pt x="6548828" y="-59072"/>
                  <a:pt x="6737242" y="63251"/>
                  <a:pt x="6960870" y="0"/>
                </a:cubicBezTo>
                <a:cubicBezTo>
                  <a:pt x="7184498" y="-63251"/>
                  <a:pt x="7104009" y="18505"/>
                  <a:pt x="7223760" y="0"/>
                </a:cubicBezTo>
                <a:cubicBezTo>
                  <a:pt x="7343511" y="-18505"/>
                  <a:pt x="7753184" y="57909"/>
                  <a:pt x="8001000" y="0"/>
                </a:cubicBezTo>
                <a:cubicBezTo>
                  <a:pt x="8248816" y="-57909"/>
                  <a:pt x="8266436" y="5661"/>
                  <a:pt x="8469630" y="0"/>
                </a:cubicBezTo>
                <a:cubicBezTo>
                  <a:pt x="8672824" y="-5661"/>
                  <a:pt x="8629163" y="13768"/>
                  <a:pt x="8732520" y="0"/>
                </a:cubicBezTo>
                <a:cubicBezTo>
                  <a:pt x="8835877" y="-13768"/>
                  <a:pt x="9196170" y="14557"/>
                  <a:pt x="9509760" y="0"/>
                </a:cubicBezTo>
                <a:cubicBezTo>
                  <a:pt x="9823350" y="-14557"/>
                  <a:pt x="10022698" y="42282"/>
                  <a:pt x="10287000" y="0"/>
                </a:cubicBezTo>
                <a:cubicBezTo>
                  <a:pt x="10326802" y="108432"/>
                  <a:pt x="10247308" y="235860"/>
                  <a:pt x="10287000" y="354559"/>
                </a:cubicBezTo>
                <a:cubicBezTo>
                  <a:pt x="10326692" y="473258"/>
                  <a:pt x="10270407" y="548678"/>
                  <a:pt x="10287000" y="738664"/>
                </a:cubicBezTo>
                <a:cubicBezTo>
                  <a:pt x="10191822" y="764324"/>
                  <a:pt x="10147314" y="708101"/>
                  <a:pt x="10024110" y="738664"/>
                </a:cubicBezTo>
                <a:cubicBezTo>
                  <a:pt x="9900906" y="769227"/>
                  <a:pt x="9690738" y="717434"/>
                  <a:pt x="9555480" y="738664"/>
                </a:cubicBezTo>
                <a:cubicBezTo>
                  <a:pt x="9420222" y="759894"/>
                  <a:pt x="9204390" y="732358"/>
                  <a:pt x="8983980" y="738664"/>
                </a:cubicBezTo>
                <a:cubicBezTo>
                  <a:pt x="8763570" y="744970"/>
                  <a:pt x="8582245" y="689458"/>
                  <a:pt x="8309610" y="738664"/>
                </a:cubicBezTo>
                <a:cubicBezTo>
                  <a:pt x="8036975" y="787870"/>
                  <a:pt x="7905090" y="728433"/>
                  <a:pt x="7532370" y="738664"/>
                </a:cubicBezTo>
                <a:cubicBezTo>
                  <a:pt x="7159650" y="748895"/>
                  <a:pt x="6957326" y="729328"/>
                  <a:pt x="6755130" y="738664"/>
                </a:cubicBezTo>
                <a:cubicBezTo>
                  <a:pt x="6552934" y="748000"/>
                  <a:pt x="6330803" y="730599"/>
                  <a:pt x="6183630" y="738664"/>
                </a:cubicBezTo>
                <a:cubicBezTo>
                  <a:pt x="6036457" y="746729"/>
                  <a:pt x="5724471" y="723759"/>
                  <a:pt x="5406390" y="738664"/>
                </a:cubicBezTo>
                <a:cubicBezTo>
                  <a:pt x="5088309" y="753569"/>
                  <a:pt x="5143197" y="698785"/>
                  <a:pt x="5040630" y="738664"/>
                </a:cubicBezTo>
                <a:cubicBezTo>
                  <a:pt x="4938063" y="778543"/>
                  <a:pt x="4636225" y="721789"/>
                  <a:pt x="4263390" y="738664"/>
                </a:cubicBezTo>
                <a:cubicBezTo>
                  <a:pt x="3890555" y="755539"/>
                  <a:pt x="3946198" y="722172"/>
                  <a:pt x="3794760" y="738664"/>
                </a:cubicBezTo>
                <a:cubicBezTo>
                  <a:pt x="3643322" y="755156"/>
                  <a:pt x="3591212" y="711197"/>
                  <a:pt x="3429000" y="738664"/>
                </a:cubicBezTo>
                <a:cubicBezTo>
                  <a:pt x="3266788" y="766131"/>
                  <a:pt x="3145369" y="737189"/>
                  <a:pt x="2960370" y="738664"/>
                </a:cubicBezTo>
                <a:cubicBezTo>
                  <a:pt x="2775371" y="740139"/>
                  <a:pt x="2667149" y="727574"/>
                  <a:pt x="2388870" y="738664"/>
                </a:cubicBezTo>
                <a:cubicBezTo>
                  <a:pt x="2110591" y="749754"/>
                  <a:pt x="1983598" y="731345"/>
                  <a:pt x="1714500" y="738664"/>
                </a:cubicBezTo>
                <a:cubicBezTo>
                  <a:pt x="1445402" y="745983"/>
                  <a:pt x="1145711" y="679420"/>
                  <a:pt x="937260" y="738664"/>
                </a:cubicBezTo>
                <a:cubicBezTo>
                  <a:pt x="728809" y="797908"/>
                  <a:pt x="454481" y="679424"/>
                  <a:pt x="0" y="738664"/>
                </a:cubicBezTo>
                <a:cubicBezTo>
                  <a:pt x="-38806" y="553947"/>
                  <a:pt x="7669" y="521432"/>
                  <a:pt x="0" y="361945"/>
                </a:cubicBezTo>
                <a:cubicBezTo>
                  <a:pt x="-7669" y="202458"/>
                  <a:pt x="38422" y="152033"/>
                  <a:pt x="0" y="0"/>
                </a:cubicBezTo>
                <a:close/>
              </a:path>
              <a:path w="10287000" h="738664" stroke="0" extrusionOk="0">
                <a:moveTo>
                  <a:pt x="0" y="0"/>
                </a:moveTo>
                <a:cubicBezTo>
                  <a:pt x="133802" y="-41112"/>
                  <a:pt x="273554" y="18352"/>
                  <a:pt x="365760" y="0"/>
                </a:cubicBezTo>
                <a:cubicBezTo>
                  <a:pt x="457966" y="-18352"/>
                  <a:pt x="550620" y="19694"/>
                  <a:pt x="628650" y="0"/>
                </a:cubicBezTo>
                <a:cubicBezTo>
                  <a:pt x="706680" y="-19694"/>
                  <a:pt x="1172996" y="53509"/>
                  <a:pt x="1405890" y="0"/>
                </a:cubicBezTo>
                <a:cubicBezTo>
                  <a:pt x="1638784" y="-53509"/>
                  <a:pt x="1598834" y="32011"/>
                  <a:pt x="1771650" y="0"/>
                </a:cubicBezTo>
                <a:cubicBezTo>
                  <a:pt x="1944466" y="-32011"/>
                  <a:pt x="1927728" y="29987"/>
                  <a:pt x="2034540" y="0"/>
                </a:cubicBezTo>
                <a:cubicBezTo>
                  <a:pt x="2141352" y="-29987"/>
                  <a:pt x="2286053" y="59"/>
                  <a:pt x="2400300" y="0"/>
                </a:cubicBezTo>
                <a:cubicBezTo>
                  <a:pt x="2514547" y="-59"/>
                  <a:pt x="2912494" y="2733"/>
                  <a:pt x="3074670" y="0"/>
                </a:cubicBezTo>
                <a:cubicBezTo>
                  <a:pt x="3236846" y="-2733"/>
                  <a:pt x="3262973" y="20297"/>
                  <a:pt x="3440430" y="0"/>
                </a:cubicBezTo>
                <a:cubicBezTo>
                  <a:pt x="3617887" y="-20297"/>
                  <a:pt x="3607730" y="2817"/>
                  <a:pt x="3703320" y="0"/>
                </a:cubicBezTo>
                <a:cubicBezTo>
                  <a:pt x="3798910" y="-2817"/>
                  <a:pt x="4078792" y="22184"/>
                  <a:pt x="4377690" y="0"/>
                </a:cubicBezTo>
                <a:cubicBezTo>
                  <a:pt x="4676588" y="-22184"/>
                  <a:pt x="4594299" y="16260"/>
                  <a:pt x="4743450" y="0"/>
                </a:cubicBezTo>
                <a:cubicBezTo>
                  <a:pt x="4892601" y="-16260"/>
                  <a:pt x="4956875" y="42658"/>
                  <a:pt x="5109210" y="0"/>
                </a:cubicBezTo>
                <a:cubicBezTo>
                  <a:pt x="5261545" y="-42658"/>
                  <a:pt x="5522537" y="83326"/>
                  <a:pt x="5886450" y="0"/>
                </a:cubicBezTo>
                <a:cubicBezTo>
                  <a:pt x="6250363" y="-83326"/>
                  <a:pt x="6172582" y="30793"/>
                  <a:pt x="6252210" y="0"/>
                </a:cubicBezTo>
                <a:cubicBezTo>
                  <a:pt x="6331838" y="-30793"/>
                  <a:pt x="6619750" y="11841"/>
                  <a:pt x="6926580" y="0"/>
                </a:cubicBezTo>
                <a:cubicBezTo>
                  <a:pt x="7233410" y="-11841"/>
                  <a:pt x="7363183" y="53780"/>
                  <a:pt x="7703820" y="0"/>
                </a:cubicBezTo>
                <a:cubicBezTo>
                  <a:pt x="8044457" y="-53780"/>
                  <a:pt x="8065068" y="38709"/>
                  <a:pt x="8378190" y="0"/>
                </a:cubicBezTo>
                <a:cubicBezTo>
                  <a:pt x="8691312" y="-38709"/>
                  <a:pt x="8667714" y="38901"/>
                  <a:pt x="8846820" y="0"/>
                </a:cubicBezTo>
                <a:cubicBezTo>
                  <a:pt x="9025926" y="-38901"/>
                  <a:pt x="9142555" y="39358"/>
                  <a:pt x="9418320" y="0"/>
                </a:cubicBezTo>
                <a:cubicBezTo>
                  <a:pt x="9694085" y="-39358"/>
                  <a:pt x="9552182" y="2594"/>
                  <a:pt x="9681210" y="0"/>
                </a:cubicBezTo>
                <a:cubicBezTo>
                  <a:pt x="9810238" y="-2594"/>
                  <a:pt x="10128795" y="29966"/>
                  <a:pt x="10287000" y="0"/>
                </a:cubicBezTo>
                <a:cubicBezTo>
                  <a:pt x="10302259" y="80204"/>
                  <a:pt x="10286527" y="240837"/>
                  <a:pt x="10287000" y="369332"/>
                </a:cubicBezTo>
                <a:cubicBezTo>
                  <a:pt x="10287473" y="497827"/>
                  <a:pt x="10251370" y="585886"/>
                  <a:pt x="10287000" y="738664"/>
                </a:cubicBezTo>
                <a:cubicBezTo>
                  <a:pt x="10043343" y="741440"/>
                  <a:pt x="9898085" y="735506"/>
                  <a:pt x="9715500" y="738664"/>
                </a:cubicBezTo>
                <a:cubicBezTo>
                  <a:pt x="9532915" y="741822"/>
                  <a:pt x="9321868" y="712425"/>
                  <a:pt x="8938260" y="738664"/>
                </a:cubicBezTo>
                <a:cubicBezTo>
                  <a:pt x="8554652" y="764903"/>
                  <a:pt x="8721451" y="735020"/>
                  <a:pt x="8572500" y="738664"/>
                </a:cubicBezTo>
                <a:cubicBezTo>
                  <a:pt x="8423549" y="742308"/>
                  <a:pt x="8106926" y="680055"/>
                  <a:pt x="7795260" y="738664"/>
                </a:cubicBezTo>
                <a:cubicBezTo>
                  <a:pt x="7483594" y="797273"/>
                  <a:pt x="7582977" y="714095"/>
                  <a:pt x="7429500" y="738664"/>
                </a:cubicBezTo>
                <a:cubicBezTo>
                  <a:pt x="7276023" y="763233"/>
                  <a:pt x="7091343" y="689350"/>
                  <a:pt x="6858000" y="738664"/>
                </a:cubicBezTo>
                <a:cubicBezTo>
                  <a:pt x="6624657" y="787978"/>
                  <a:pt x="6415234" y="733793"/>
                  <a:pt x="6080760" y="738664"/>
                </a:cubicBezTo>
                <a:cubicBezTo>
                  <a:pt x="5746286" y="743535"/>
                  <a:pt x="5790039" y="731205"/>
                  <a:pt x="5612130" y="738664"/>
                </a:cubicBezTo>
                <a:cubicBezTo>
                  <a:pt x="5434221" y="746123"/>
                  <a:pt x="5345585" y="718885"/>
                  <a:pt x="5143500" y="738664"/>
                </a:cubicBezTo>
                <a:cubicBezTo>
                  <a:pt x="4941415" y="758443"/>
                  <a:pt x="4885440" y="730490"/>
                  <a:pt x="4777740" y="738664"/>
                </a:cubicBezTo>
                <a:cubicBezTo>
                  <a:pt x="4670040" y="746838"/>
                  <a:pt x="4421123" y="694564"/>
                  <a:pt x="4309110" y="738664"/>
                </a:cubicBezTo>
                <a:cubicBezTo>
                  <a:pt x="4197097" y="782764"/>
                  <a:pt x="3862044" y="714876"/>
                  <a:pt x="3634740" y="738664"/>
                </a:cubicBezTo>
                <a:cubicBezTo>
                  <a:pt x="3407436" y="762452"/>
                  <a:pt x="3425241" y="719829"/>
                  <a:pt x="3268980" y="738664"/>
                </a:cubicBezTo>
                <a:cubicBezTo>
                  <a:pt x="3112719" y="757499"/>
                  <a:pt x="2898115" y="714507"/>
                  <a:pt x="2697480" y="738664"/>
                </a:cubicBezTo>
                <a:cubicBezTo>
                  <a:pt x="2496845" y="762821"/>
                  <a:pt x="2287764" y="702107"/>
                  <a:pt x="2125980" y="738664"/>
                </a:cubicBezTo>
                <a:cubicBezTo>
                  <a:pt x="1964196" y="775221"/>
                  <a:pt x="1925926" y="731835"/>
                  <a:pt x="1863090" y="738664"/>
                </a:cubicBezTo>
                <a:cubicBezTo>
                  <a:pt x="1800254" y="745493"/>
                  <a:pt x="1507516" y="733074"/>
                  <a:pt x="1291590" y="738664"/>
                </a:cubicBezTo>
                <a:cubicBezTo>
                  <a:pt x="1075664" y="744254"/>
                  <a:pt x="1005517" y="704617"/>
                  <a:pt x="720090" y="738664"/>
                </a:cubicBezTo>
                <a:cubicBezTo>
                  <a:pt x="434663" y="772711"/>
                  <a:pt x="184336" y="720510"/>
                  <a:pt x="0" y="738664"/>
                </a:cubicBezTo>
                <a:cubicBezTo>
                  <a:pt x="-1056" y="550866"/>
                  <a:pt x="42037" y="489605"/>
                  <a:pt x="0" y="361945"/>
                </a:cubicBezTo>
                <a:cubicBezTo>
                  <a:pt x="-42037" y="234285"/>
                  <a:pt x="42109" y="175416"/>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2019202374">
                  <ask:type>
                    <ask:lineSketchScribble/>
                  </ask:type>
                </ask:lineSketchStyleProps>
              </a:ext>
            </a:extLst>
          </a:ln>
          <a:effectLst>
            <a:outerShdw blurRad="63500" sx="102000" sy="102000" algn="ctr" rotWithShape="0">
              <a:prstClr val="black">
                <a:alpha val="40000"/>
              </a:prstClr>
            </a:outerShdw>
          </a:effectLst>
        </p:spPr>
        <p:txBody>
          <a:bodyPr vert="horz" wrap="square" lIns="182880" tIns="91440" rIns="182880" bIns="91440" rtlCol="0">
            <a:spAutoFit/>
          </a:bodyPr>
          <a:lstStyle/>
          <a:p>
            <a:pPr marL="0" indent="0" algn="ctr">
              <a:spcBef>
                <a:spcPts val="0"/>
              </a:spcBef>
              <a:buNone/>
            </a:pPr>
            <a:r>
              <a:rPr lang="en-US" dirty="0">
                <a:solidFill>
                  <a:schemeClr val="tx1">
                    <a:lumMod val="75000"/>
                    <a:lumOff val="25000"/>
                  </a:schemeClr>
                </a:solidFill>
              </a:rPr>
              <a:t>The ADA also protects friends and family members of people with disabilities if they experience discrimination based on their relationship with a person with a disability.</a:t>
            </a:r>
          </a:p>
        </p:txBody>
      </p:sp>
      <p:sp>
        <p:nvSpPr>
          <p:cNvPr id="4" name="Slide Number Placeholder 3">
            <a:extLst>
              <a:ext uri="{FF2B5EF4-FFF2-40B4-BE49-F238E27FC236}">
                <a16:creationId xmlns:a16="http://schemas.microsoft.com/office/drawing/2014/main" id="{C95B01C5-A0DD-3594-51C3-EF6F6F6DB37E}"/>
              </a:ext>
            </a:extLst>
          </p:cNvPr>
          <p:cNvSpPr>
            <a:spLocks noGrp="1"/>
          </p:cNvSpPr>
          <p:nvPr>
            <p:ph type="sldNum" sz="quarter" idx="12"/>
          </p:nvPr>
        </p:nvSpPr>
        <p:spPr/>
        <p:txBody>
          <a:bodyPr/>
          <a:lstStyle/>
          <a:p>
            <a:fld id="{ED34A2F8-48CC-B946-AC3D-040272C2FF0A}" type="slidenum">
              <a:rPr lang="en-US" smtClean="0"/>
              <a:pPr/>
              <a:t>12</a:t>
            </a:fld>
            <a:endParaRPr lang="en-US"/>
          </a:p>
        </p:txBody>
      </p:sp>
    </p:spTree>
    <p:extLst>
      <p:ext uri="{BB962C8B-B14F-4D97-AF65-F5344CB8AC3E}">
        <p14:creationId xmlns:p14="http://schemas.microsoft.com/office/powerpoint/2010/main" val="3715550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A741C09-48CC-07D2-F861-2D41DE3C6684}"/>
              </a:ext>
            </a:extLst>
          </p:cNvPr>
          <p:cNvSpPr>
            <a:spLocks noGrp="1"/>
          </p:cNvSpPr>
          <p:nvPr>
            <p:ph type="title"/>
          </p:nvPr>
        </p:nvSpPr>
        <p:spPr/>
        <p:txBody>
          <a:bodyPr/>
          <a:lstStyle/>
          <a:p>
            <a:r>
              <a:rPr lang="en-US" dirty="0"/>
              <a:t>Where the ADA applies</a:t>
            </a:r>
          </a:p>
        </p:txBody>
      </p:sp>
      <p:sp>
        <p:nvSpPr>
          <p:cNvPr id="3" name="Text Placeholder 2">
            <a:extLst>
              <a:ext uri="{FF2B5EF4-FFF2-40B4-BE49-F238E27FC236}">
                <a16:creationId xmlns:a16="http://schemas.microsoft.com/office/drawing/2014/main" id="{3D4686AA-E46C-7DFC-B9D9-BA74C617BD89}"/>
              </a:ext>
            </a:extLst>
          </p:cNvPr>
          <p:cNvSpPr>
            <a:spLocks noGrp="1"/>
          </p:cNvSpPr>
          <p:nvPr>
            <p:ph type="body" idx="1"/>
          </p:nvPr>
        </p:nvSpPr>
        <p:spPr>
          <a:xfrm>
            <a:off x="675744" y="1935225"/>
            <a:ext cx="10241280" cy="576262"/>
          </a:xfrm>
        </p:spPr>
        <p:txBody>
          <a:bodyPr/>
          <a:lstStyle/>
          <a:p>
            <a:r>
              <a:rPr lang="en-US" dirty="0"/>
              <a:t>The ADA prohibits discrimination in many aspects of public life.</a:t>
            </a:r>
          </a:p>
        </p:txBody>
      </p:sp>
      <p:sp>
        <p:nvSpPr>
          <p:cNvPr id="7" name="Content Placeholder 6">
            <a:extLst>
              <a:ext uri="{FF2B5EF4-FFF2-40B4-BE49-F238E27FC236}">
                <a16:creationId xmlns:a16="http://schemas.microsoft.com/office/drawing/2014/main" id="{199217EA-FE19-AF79-E371-CD9EA2EA7147}"/>
              </a:ext>
            </a:extLst>
          </p:cNvPr>
          <p:cNvSpPr>
            <a:spLocks noGrp="1"/>
          </p:cNvSpPr>
          <p:nvPr>
            <p:ph sz="half" idx="2"/>
          </p:nvPr>
        </p:nvSpPr>
        <p:spPr/>
        <p:txBody>
          <a:bodyPr>
            <a:noAutofit/>
          </a:bodyPr>
          <a:lstStyle/>
          <a:p>
            <a:r>
              <a:rPr lang="en-US" dirty="0"/>
              <a:t>Employment.</a:t>
            </a:r>
          </a:p>
          <a:p>
            <a:r>
              <a:rPr lang="en-US" dirty="0"/>
              <a:t>Education </a:t>
            </a:r>
            <a:r>
              <a:rPr lang="en-US" sz="1600" dirty="0"/>
              <a:t>(from kindergarten to universities).</a:t>
            </a:r>
          </a:p>
          <a:p>
            <a:r>
              <a:rPr lang="en-US" dirty="0"/>
              <a:t>Voting and elections.</a:t>
            </a:r>
          </a:p>
          <a:p>
            <a:r>
              <a:rPr lang="en-US" dirty="0"/>
              <a:t>Court houses and driver’s license offices.</a:t>
            </a:r>
          </a:p>
          <a:p>
            <a:r>
              <a:rPr lang="en-US" dirty="0"/>
              <a:t>Transportation </a:t>
            </a:r>
            <a:r>
              <a:rPr lang="en-US" sz="1600" dirty="0"/>
              <a:t>(taxis, public buses, Greyhound, limos, Amtrak, and more).</a:t>
            </a:r>
          </a:p>
          <a:p>
            <a:r>
              <a:rPr lang="en-US" dirty="0"/>
              <a:t>Parking lots, sidewalks, and crossing signals.</a:t>
            </a:r>
          </a:p>
          <a:p>
            <a:r>
              <a:rPr lang="en-US" dirty="0"/>
              <a:t>Public parks and swimming pools.</a:t>
            </a:r>
          </a:p>
          <a:p>
            <a:r>
              <a:rPr lang="en-US" dirty="0"/>
              <a:t>Youth summer camps and sports programs.</a:t>
            </a:r>
          </a:p>
          <a:p>
            <a:r>
              <a:rPr lang="en-US" dirty="0"/>
              <a:t>Health care services and offices.</a:t>
            </a:r>
          </a:p>
        </p:txBody>
      </p:sp>
      <p:sp>
        <p:nvSpPr>
          <p:cNvPr id="5" name="Content Placeholder 4">
            <a:extLst>
              <a:ext uri="{FF2B5EF4-FFF2-40B4-BE49-F238E27FC236}">
                <a16:creationId xmlns:a16="http://schemas.microsoft.com/office/drawing/2014/main" id="{46AAEA25-2403-2994-7489-4C917EAD3363}"/>
              </a:ext>
            </a:extLst>
          </p:cNvPr>
          <p:cNvSpPr>
            <a:spLocks noGrp="1"/>
          </p:cNvSpPr>
          <p:nvPr>
            <p:ph sz="quarter" idx="4"/>
          </p:nvPr>
        </p:nvSpPr>
        <p:spPr/>
        <p:txBody>
          <a:bodyPr>
            <a:noAutofit/>
          </a:bodyPr>
          <a:lstStyle/>
          <a:p>
            <a:r>
              <a:rPr lang="en-US" dirty="0"/>
              <a:t>Law offices and legal services.</a:t>
            </a:r>
          </a:p>
          <a:p>
            <a:r>
              <a:rPr lang="en-US" dirty="0"/>
              <a:t>Homeless shelters and food banks.</a:t>
            </a:r>
          </a:p>
          <a:p>
            <a:r>
              <a:rPr lang="en-US" dirty="0"/>
              <a:t>Hotels, restaurants, and bars.</a:t>
            </a:r>
          </a:p>
          <a:p>
            <a:r>
              <a:rPr lang="en-US" dirty="0"/>
              <a:t>Grocery stores and shopping malls.</a:t>
            </a:r>
          </a:p>
          <a:p>
            <a:r>
              <a:rPr lang="en-US" dirty="0"/>
              <a:t>Daycares.</a:t>
            </a:r>
          </a:p>
          <a:p>
            <a:r>
              <a:rPr lang="en-US" dirty="0"/>
              <a:t>Movie theaters and bowling alleys.</a:t>
            </a:r>
          </a:p>
          <a:p>
            <a:r>
              <a:rPr lang="en-US" dirty="0"/>
              <a:t>Amusement parks and concert venues.</a:t>
            </a:r>
          </a:p>
          <a:p>
            <a:r>
              <a:rPr lang="en-US" dirty="0"/>
              <a:t>Libraries.</a:t>
            </a:r>
          </a:p>
          <a:p>
            <a:r>
              <a:rPr lang="en-US" dirty="0"/>
              <a:t>Fitness clubs and gyms.</a:t>
            </a:r>
          </a:p>
          <a:p>
            <a:r>
              <a:rPr lang="en-US" dirty="0"/>
              <a:t>And many more.</a:t>
            </a:r>
          </a:p>
        </p:txBody>
      </p:sp>
      <p:sp>
        <p:nvSpPr>
          <p:cNvPr id="2" name="Slide Number Placeholder 1">
            <a:extLst>
              <a:ext uri="{FF2B5EF4-FFF2-40B4-BE49-F238E27FC236}">
                <a16:creationId xmlns:a16="http://schemas.microsoft.com/office/drawing/2014/main" id="{37C9FB83-9777-6A2A-7702-D53EADA67E82}"/>
              </a:ext>
            </a:extLst>
          </p:cNvPr>
          <p:cNvSpPr>
            <a:spLocks noGrp="1"/>
          </p:cNvSpPr>
          <p:nvPr>
            <p:ph type="sldNum" sz="quarter" idx="12"/>
          </p:nvPr>
        </p:nvSpPr>
        <p:spPr/>
        <p:txBody>
          <a:bodyPr/>
          <a:lstStyle/>
          <a:p>
            <a:fld id="{ED34A2F8-48CC-B946-AC3D-040272C2FF0A}" type="slidenum">
              <a:rPr lang="en-US" smtClean="0"/>
              <a:t>13</a:t>
            </a:fld>
            <a:endParaRPr lang="en-US"/>
          </a:p>
        </p:txBody>
      </p:sp>
    </p:spTree>
    <p:extLst>
      <p:ext uri="{BB962C8B-B14F-4D97-AF65-F5344CB8AC3E}">
        <p14:creationId xmlns:p14="http://schemas.microsoft.com/office/powerpoint/2010/main" val="2098983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F958-C47D-7F51-3878-074668A1CCE0}"/>
              </a:ext>
            </a:extLst>
          </p:cNvPr>
          <p:cNvSpPr>
            <a:spLocks noGrp="1"/>
          </p:cNvSpPr>
          <p:nvPr>
            <p:ph type="title"/>
          </p:nvPr>
        </p:nvSpPr>
        <p:spPr/>
        <p:txBody>
          <a:bodyPr/>
          <a:lstStyle/>
          <a:p>
            <a:r>
              <a:rPr lang="en-US" dirty="0"/>
              <a:t>The rights of people with disabilities are protected in employment</a:t>
            </a:r>
          </a:p>
        </p:txBody>
      </p:sp>
      <p:sp>
        <p:nvSpPr>
          <p:cNvPr id="3" name="Content Placeholder 2">
            <a:extLst>
              <a:ext uri="{FF2B5EF4-FFF2-40B4-BE49-F238E27FC236}">
                <a16:creationId xmlns:a16="http://schemas.microsoft.com/office/drawing/2014/main" id="{7A0C4F61-4837-C555-8B21-59C030C37787}"/>
              </a:ext>
            </a:extLst>
          </p:cNvPr>
          <p:cNvSpPr>
            <a:spLocks noGrp="1"/>
          </p:cNvSpPr>
          <p:nvPr>
            <p:ph idx="1"/>
          </p:nvPr>
        </p:nvSpPr>
        <p:spPr/>
        <p:txBody>
          <a:bodyPr/>
          <a:lstStyle/>
          <a:p>
            <a:r>
              <a:rPr lang="en-US" dirty="0"/>
              <a:t>Getting, keeping, and doing well in a job isn’t limited to applying for a job and working hard. There’s more to employment, like:</a:t>
            </a:r>
          </a:p>
          <a:p>
            <a:pPr lvl="1"/>
            <a:r>
              <a:rPr lang="en-US" dirty="0"/>
              <a:t>Job application and interviewing processes and procedures.</a:t>
            </a:r>
          </a:p>
          <a:p>
            <a:pPr lvl="1"/>
            <a:r>
              <a:rPr lang="en-US" dirty="0"/>
              <a:t>Hiring and firing.</a:t>
            </a:r>
          </a:p>
          <a:p>
            <a:pPr lvl="1"/>
            <a:r>
              <a:rPr lang="en-US" dirty="0"/>
              <a:t>Job promotions.</a:t>
            </a:r>
          </a:p>
          <a:p>
            <a:pPr lvl="1"/>
            <a:r>
              <a:rPr lang="en-US" dirty="0"/>
              <a:t>Compensation (pay and benefits like health insurance).</a:t>
            </a:r>
          </a:p>
          <a:p>
            <a:pPr lvl="1"/>
            <a:r>
              <a:rPr lang="en-US" dirty="0"/>
              <a:t>Job training.</a:t>
            </a:r>
          </a:p>
          <a:p>
            <a:pPr lvl="1"/>
            <a:r>
              <a:rPr lang="en-US" dirty="0"/>
              <a:t>Social activities, such as office or holiday parties.</a:t>
            </a:r>
          </a:p>
          <a:p>
            <a:r>
              <a:rPr lang="en-US" dirty="0"/>
              <a:t>Disability-based discrimination can and does happen to people in all aspects of employment.</a:t>
            </a:r>
          </a:p>
          <a:p>
            <a:r>
              <a:rPr lang="en-US" dirty="0"/>
              <a:t>The ADA gives people with disabilities access to the same employment opportunities available to people without disabilities.</a:t>
            </a:r>
          </a:p>
        </p:txBody>
      </p:sp>
      <p:sp>
        <p:nvSpPr>
          <p:cNvPr id="5" name="Slide Number Placeholder 4">
            <a:extLst>
              <a:ext uri="{FF2B5EF4-FFF2-40B4-BE49-F238E27FC236}">
                <a16:creationId xmlns:a16="http://schemas.microsoft.com/office/drawing/2014/main" id="{890C2F7C-9450-C2A4-D809-C690AFF032E3}"/>
              </a:ext>
            </a:extLst>
          </p:cNvPr>
          <p:cNvSpPr>
            <a:spLocks noGrp="1"/>
          </p:cNvSpPr>
          <p:nvPr>
            <p:ph type="sldNum" sz="quarter" idx="12"/>
          </p:nvPr>
        </p:nvSpPr>
        <p:spPr/>
        <p:txBody>
          <a:bodyPr/>
          <a:lstStyle/>
          <a:p>
            <a:fld id="{ED34A2F8-48CC-B946-AC3D-040272C2FF0A}" type="slidenum">
              <a:rPr lang="en-US" smtClean="0"/>
              <a:pPr/>
              <a:t>14</a:t>
            </a:fld>
            <a:endParaRPr lang="en-US"/>
          </a:p>
        </p:txBody>
      </p:sp>
    </p:spTree>
    <p:extLst>
      <p:ext uri="{BB962C8B-B14F-4D97-AF65-F5344CB8AC3E}">
        <p14:creationId xmlns:p14="http://schemas.microsoft.com/office/powerpoint/2010/main" val="2216540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09F7-058F-4C1A-370A-02CDEE35C2F8}"/>
              </a:ext>
            </a:extLst>
          </p:cNvPr>
          <p:cNvSpPr>
            <a:spLocks noGrp="1"/>
          </p:cNvSpPr>
          <p:nvPr>
            <p:ph type="title"/>
          </p:nvPr>
        </p:nvSpPr>
        <p:spPr>
          <a:xfrm>
            <a:off x="677334" y="609600"/>
            <a:ext cx="10241280" cy="1320800"/>
          </a:xfrm>
        </p:spPr>
        <p:txBody>
          <a:bodyPr/>
          <a:lstStyle/>
          <a:p>
            <a:r>
              <a:rPr lang="en-US" dirty="0"/>
              <a:t>Employers’ responsibilities</a:t>
            </a:r>
          </a:p>
        </p:txBody>
      </p:sp>
      <p:sp>
        <p:nvSpPr>
          <p:cNvPr id="9" name="Text Placeholder 8">
            <a:extLst>
              <a:ext uri="{FF2B5EF4-FFF2-40B4-BE49-F238E27FC236}">
                <a16:creationId xmlns:a16="http://schemas.microsoft.com/office/drawing/2014/main" id="{93CCA292-B90A-200F-0BB9-CE0F382828BF}"/>
              </a:ext>
            </a:extLst>
          </p:cNvPr>
          <p:cNvSpPr>
            <a:spLocks noGrp="1"/>
          </p:cNvSpPr>
          <p:nvPr>
            <p:ph type="body" idx="1"/>
          </p:nvPr>
        </p:nvSpPr>
        <p:spPr>
          <a:xfrm>
            <a:off x="676274" y="1935163"/>
            <a:ext cx="10240749" cy="576262"/>
          </a:xfrm>
        </p:spPr>
        <p:txBody>
          <a:bodyPr/>
          <a:lstStyle/>
          <a:p>
            <a:r>
              <a:rPr lang="en-US" dirty="0"/>
              <a:t>With a few exceptions, employers with 15 or more employees must comply with the ADA. </a:t>
            </a:r>
            <a:r>
              <a:rPr lang="en-US" b="1" dirty="0"/>
              <a:t>An employer covered by the ADA:</a:t>
            </a:r>
          </a:p>
        </p:txBody>
      </p:sp>
      <p:sp>
        <p:nvSpPr>
          <p:cNvPr id="3" name="Content Placeholder 2">
            <a:extLst>
              <a:ext uri="{FF2B5EF4-FFF2-40B4-BE49-F238E27FC236}">
                <a16:creationId xmlns:a16="http://schemas.microsoft.com/office/drawing/2014/main" id="{8F20E78A-D6C9-4F03-8465-50D1BA7E5596}"/>
              </a:ext>
            </a:extLst>
          </p:cNvPr>
          <p:cNvSpPr>
            <a:spLocks noGrp="1"/>
          </p:cNvSpPr>
          <p:nvPr>
            <p:ph sz="half" idx="2"/>
          </p:nvPr>
        </p:nvSpPr>
        <p:spPr>
          <a:xfrm>
            <a:off x="676275" y="3154680"/>
            <a:ext cx="3108960" cy="3136392"/>
          </a:xfrm>
          <a:custGeom>
            <a:avLst/>
            <a:gdLst>
              <a:gd name="connsiteX0" fmla="*/ 0 w 3108960"/>
              <a:gd name="connsiteY0" fmla="*/ 0 h 3136392"/>
              <a:gd name="connsiteX1" fmla="*/ 580339 w 3108960"/>
              <a:gd name="connsiteY1" fmla="*/ 0 h 3136392"/>
              <a:gd name="connsiteX2" fmla="*/ 1098499 w 3108960"/>
              <a:gd name="connsiteY2" fmla="*/ 0 h 3136392"/>
              <a:gd name="connsiteX3" fmla="*/ 1523390 w 3108960"/>
              <a:gd name="connsiteY3" fmla="*/ 0 h 3136392"/>
              <a:gd name="connsiteX4" fmla="*/ 1948282 w 3108960"/>
              <a:gd name="connsiteY4" fmla="*/ 0 h 3136392"/>
              <a:gd name="connsiteX5" fmla="*/ 2373173 w 3108960"/>
              <a:gd name="connsiteY5" fmla="*/ 0 h 3136392"/>
              <a:gd name="connsiteX6" fmla="*/ 3108960 w 3108960"/>
              <a:gd name="connsiteY6" fmla="*/ 0 h 3136392"/>
              <a:gd name="connsiteX7" fmla="*/ 3108960 w 3108960"/>
              <a:gd name="connsiteY7" fmla="*/ 428640 h 3136392"/>
              <a:gd name="connsiteX8" fmla="*/ 3108960 w 3108960"/>
              <a:gd name="connsiteY8" fmla="*/ 1014100 h 3136392"/>
              <a:gd name="connsiteX9" fmla="*/ 3108960 w 3108960"/>
              <a:gd name="connsiteY9" fmla="*/ 1599560 h 3136392"/>
              <a:gd name="connsiteX10" fmla="*/ 3108960 w 3108960"/>
              <a:gd name="connsiteY10" fmla="*/ 2090928 h 3136392"/>
              <a:gd name="connsiteX11" fmla="*/ 3108960 w 3108960"/>
              <a:gd name="connsiteY11" fmla="*/ 2676388 h 3136392"/>
              <a:gd name="connsiteX12" fmla="*/ 3108960 w 3108960"/>
              <a:gd name="connsiteY12" fmla="*/ 3136392 h 3136392"/>
              <a:gd name="connsiteX13" fmla="*/ 2528621 w 3108960"/>
              <a:gd name="connsiteY13" fmla="*/ 3136392 h 3136392"/>
              <a:gd name="connsiteX14" fmla="*/ 2103730 w 3108960"/>
              <a:gd name="connsiteY14" fmla="*/ 3136392 h 3136392"/>
              <a:gd name="connsiteX15" fmla="*/ 1523390 w 3108960"/>
              <a:gd name="connsiteY15" fmla="*/ 3136392 h 3136392"/>
              <a:gd name="connsiteX16" fmla="*/ 1067410 w 3108960"/>
              <a:gd name="connsiteY16" fmla="*/ 3136392 h 3136392"/>
              <a:gd name="connsiteX17" fmla="*/ 549250 w 3108960"/>
              <a:gd name="connsiteY17" fmla="*/ 3136392 h 3136392"/>
              <a:gd name="connsiteX18" fmla="*/ 0 w 3108960"/>
              <a:gd name="connsiteY18" fmla="*/ 3136392 h 3136392"/>
              <a:gd name="connsiteX19" fmla="*/ 0 w 3108960"/>
              <a:gd name="connsiteY19" fmla="*/ 2582296 h 3136392"/>
              <a:gd name="connsiteX20" fmla="*/ 0 w 3108960"/>
              <a:gd name="connsiteY20" fmla="*/ 1996836 h 3136392"/>
              <a:gd name="connsiteX21" fmla="*/ 0 w 3108960"/>
              <a:gd name="connsiteY21" fmla="*/ 1536832 h 3136392"/>
              <a:gd name="connsiteX22" fmla="*/ 0 w 3108960"/>
              <a:gd name="connsiteY22" fmla="*/ 1108192 h 3136392"/>
              <a:gd name="connsiteX23" fmla="*/ 0 w 3108960"/>
              <a:gd name="connsiteY23" fmla="*/ 616824 h 3136392"/>
              <a:gd name="connsiteX24" fmla="*/ 0 w 3108960"/>
              <a:gd name="connsiteY24" fmla="*/ 0 h 3136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08960" h="3136392" fill="none" extrusionOk="0">
                <a:moveTo>
                  <a:pt x="0" y="0"/>
                </a:moveTo>
                <a:cubicBezTo>
                  <a:pt x="205616" y="-14664"/>
                  <a:pt x="453261" y="65203"/>
                  <a:pt x="580339" y="0"/>
                </a:cubicBezTo>
                <a:cubicBezTo>
                  <a:pt x="707417" y="-65203"/>
                  <a:pt x="906318" y="6220"/>
                  <a:pt x="1098499" y="0"/>
                </a:cubicBezTo>
                <a:cubicBezTo>
                  <a:pt x="1290680" y="-6220"/>
                  <a:pt x="1380160" y="34927"/>
                  <a:pt x="1523390" y="0"/>
                </a:cubicBezTo>
                <a:cubicBezTo>
                  <a:pt x="1666620" y="-34927"/>
                  <a:pt x="1802409" y="12018"/>
                  <a:pt x="1948282" y="0"/>
                </a:cubicBezTo>
                <a:cubicBezTo>
                  <a:pt x="2094155" y="-12018"/>
                  <a:pt x="2166827" y="38193"/>
                  <a:pt x="2373173" y="0"/>
                </a:cubicBezTo>
                <a:cubicBezTo>
                  <a:pt x="2579519" y="-38193"/>
                  <a:pt x="2753086" y="17982"/>
                  <a:pt x="3108960" y="0"/>
                </a:cubicBezTo>
                <a:cubicBezTo>
                  <a:pt x="3114650" y="95607"/>
                  <a:pt x="3081384" y="290677"/>
                  <a:pt x="3108960" y="428640"/>
                </a:cubicBezTo>
                <a:cubicBezTo>
                  <a:pt x="3136536" y="566603"/>
                  <a:pt x="3087898" y="763546"/>
                  <a:pt x="3108960" y="1014100"/>
                </a:cubicBezTo>
                <a:cubicBezTo>
                  <a:pt x="3130022" y="1264654"/>
                  <a:pt x="3072024" y="1327348"/>
                  <a:pt x="3108960" y="1599560"/>
                </a:cubicBezTo>
                <a:cubicBezTo>
                  <a:pt x="3145896" y="1871772"/>
                  <a:pt x="3076655" y="1958316"/>
                  <a:pt x="3108960" y="2090928"/>
                </a:cubicBezTo>
                <a:cubicBezTo>
                  <a:pt x="3141265" y="2223540"/>
                  <a:pt x="3106766" y="2403840"/>
                  <a:pt x="3108960" y="2676388"/>
                </a:cubicBezTo>
                <a:cubicBezTo>
                  <a:pt x="3111154" y="2948936"/>
                  <a:pt x="3104120" y="3020514"/>
                  <a:pt x="3108960" y="3136392"/>
                </a:cubicBezTo>
                <a:cubicBezTo>
                  <a:pt x="2837542" y="3186189"/>
                  <a:pt x="2765257" y="3075201"/>
                  <a:pt x="2528621" y="3136392"/>
                </a:cubicBezTo>
                <a:cubicBezTo>
                  <a:pt x="2291985" y="3197583"/>
                  <a:pt x="2307027" y="3093333"/>
                  <a:pt x="2103730" y="3136392"/>
                </a:cubicBezTo>
                <a:cubicBezTo>
                  <a:pt x="1900433" y="3179451"/>
                  <a:pt x="1688485" y="3076184"/>
                  <a:pt x="1523390" y="3136392"/>
                </a:cubicBezTo>
                <a:cubicBezTo>
                  <a:pt x="1358295" y="3196600"/>
                  <a:pt x="1288487" y="3100549"/>
                  <a:pt x="1067410" y="3136392"/>
                </a:cubicBezTo>
                <a:cubicBezTo>
                  <a:pt x="846333" y="3172235"/>
                  <a:pt x="805915" y="3128747"/>
                  <a:pt x="549250" y="3136392"/>
                </a:cubicBezTo>
                <a:cubicBezTo>
                  <a:pt x="292585" y="3144037"/>
                  <a:pt x="113069" y="3084125"/>
                  <a:pt x="0" y="3136392"/>
                </a:cubicBezTo>
                <a:cubicBezTo>
                  <a:pt x="-57991" y="2949383"/>
                  <a:pt x="47411" y="2828336"/>
                  <a:pt x="0" y="2582296"/>
                </a:cubicBezTo>
                <a:cubicBezTo>
                  <a:pt x="-47411" y="2336256"/>
                  <a:pt x="21947" y="2278608"/>
                  <a:pt x="0" y="1996836"/>
                </a:cubicBezTo>
                <a:cubicBezTo>
                  <a:pt x="-21947" y="1715064"/>
                  <a:pt x="31153" y="1694658"/>
                  <a:pt x="0" y="1536832"/>
                </a:cubicBezTo>
                <a:cubicBezTo>
                  <a:pt x="-31153" y="1379006"/>
                  <a:pt x="30593" y="1308195"/>
                  <a:pt x="0" y="1108192"/>
                </a:cubicBezTo>
                <a:cubicBezTo>
                  <a:pt x="-30593" y="908189"/>
                  <a:pt x="20348" y="742986"/>
                  <a:pt x="0" y="616824"/>
                </a:cubicBezTo>
                <a:cubicBezTo>
                  <a:pt x="-20348" y="490662"/>
                  <a:pt x="64712" y="254230"/>
                  <a:pt x="0" y="0"/>
                </a:cubicBezTo>
                <a:close/>
              </a:path>
              <a:path w="3108960" h="3136392" stroke="0" extrusionOk="0">
                <a:moveTo>
                  <a:pt x="0" y="0"/>
                </a:moveTo>
                <a:cubicBezTo>
                  <a:pt x="130612" y="-34252"/>
                  <a:pt x="301343" y="18310"/>
                  <a:pt x="455981" y="0"/>
                </a:cubicBezTo>
                <a:cubicBezTo>
                  <a:pt x="610619" y="-18310"/>
                  <a:pt x="720457" y="44371"/>
                  <a:pt x="911962" y="0"/>
                </a:cubicBezTo>
                <a:cubicBezTo>
                  <a:pt x="1103467" y="-44371"/>
                  <a:pt x="1232846" y="22795"/>
                  <a:pt x="1367942" y="0"/>
                </a:cubicBezTo>
                <a:cubicBezTo>
                  <a:pt x="1503038" y="-22795"/>
                  <a:pt x="1712303" y="22560"/>
                  <a:pt x="1823923" y="0"/>
                </a:cubicBezTo>
                <a:cubicBezTo>
                  <a:pt x="1935543" y="-22560"/>
                  <a:pt x="2186583" y="2313"/>
                  <a:pt x="2310994" y="0"/>
                </a:cubicBezTo>
                <a:cubicBezTo>
                  <a:pt x="2435405" y="-2313"/>
                  <a:pt x="2929865" y="68614"/>
                  <a:pt x="3108960" y="0"/>
                </a:cubicBezTo>
                <a:cubicBezTo>
                  <a:pt x="3139944" y="178803"/>
                  <a:pt x="3073310" y="304842"/>
                  <a:pt x="3108960" y="428640"/>
                </a:cubicBezTo>
                <a:cubicBezTo>
                  <a:pt x="3144610" y="552438"/>
                  <a:pt x="3095083" y="789413"/>
                  <a:pt x="3108960" y="888644"/>
                </a:cubicBezTo>
                <a:cubicBezTo>
                  <a:pt x="3122837" y="987875"/>
                  <a:pt x="3065617" y="1216483"/>
                  <a:pt x="3108960" y="1348649"/>
                </a:cubicBezTo>
                <a:cubicBezTo>
                  <a:pt x="3152303" y="1480816"/>
                  <a:pt x="3101987" y="1676663"/>
                  <a:pt x="3108960" y="1934108"/>
                </a:cubicBezTo>
                <a:cubicBezTo>
                  <a:pt x="3115933" y="2191553"/>
                  <a:pt x="3068422" y="2201043"/>
                  <a:pt x="3108960" y="2362749"/>
                </a:cubicBezTo>
                <a:cubicBezTo>
                  <a:pt x="3149498" y="2524455"/>
                  <a:pt x="3062133" y="2920881"/>
                  <a:pt x="3108960" y="3136392"/>
                </a:cubicBezTo>
                <a:cubicBezTo>
                  <a:pt x="2906542" y="3143047"/>
                  <a:pt x="2872725" y="3119729"/>
                  <a:pt x="2652979" y="3136392"/>
                </a:cubicBezTo>
                <a:cubicBezTo>
                  <a:pt x="2433233" y="3153055"/>
                  <a:pt x="2315534" y="3097525"/>
                  <a:pt x="2196998" y="3136392"/>
                </a:cubicBezTo>
                <a:cubicBezTo>
                  <a:pt x="2078462" y="3175259"/>
                  <a:pt x="1748618" y="3090294"/>
                  <a:pt x="1616659" y="3136392"/>
                </a:cubicBezTo>
                <a:cubicBezTo>
                  <a:pt x="1484700" y="3182490"/>
                  <a:pt x="1269502" y="3086818"/>
                  <a:pt x="1098499" y="3136392"/>
                </a:cubicBezTo>
                <a:cubicBezTo>
                  <a:pt x="927496" y="3185966"/>
                  <a:pt x="707406" y="3099200"/>
                  <a:pt x="580339" y="3136392"/>
                </a:cubicBezTo>
                <a:cubicBezTo>
                  <a:pt x="453272" y="3173584"/>
                  <a:pt x="183896" y="3134024"/>
                  <a:pt x="0" y="3136392"/>
                </a:cubicBezTo>
                <a:cubicBezTo>
                  <a:pt x="-33909" y="3034019"/>
                  <a:pt x="51255" y="2827210"/>
                  <a:pt x="0" y="2707752"/>
                </a:cubicBezTo>
                <a:cubicBezTo>
                  <a:pt x="-51255" y="2588294"/>
                  <a:pt x="60324" y="2382076"/>
                  <a:pt x="0" y="2185020"/>
                </a:cubicBezTo>
                <a:cubicBezTo>
                  <a:pt x="-60324" y="1987964"/>
                  <a:pt x="37951" y="1840693"/>
                  <a:pt x="0" y="1662288"/>
                </a:cubicBezTo>
                <a:cubicBezTo>
                  <a:pt x="-37951" y="1483883"/>
                  <a:pt x="5519" y="1343332"/>
                  <a:pt x="0" y="1233648"/>
                </a:cubicBezTo>
                <a:cubicBezTo>
                  <a:pt x="-5519" y="1123964"/>
                  <a:pt x="47948" y="802604"/>
                  <a:pt x="0" y="648188"/>
                </a:cubicBezTo>
                <a:cubicBezTo>
                  <a:pt x="-47948" y="493772"/>
                  <a:pt x="33167" y="214917"/>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1583662528">
                  <ask:type>
                    <ask:lineSketchScribble/>
                  </ask:type>
                </ask:lineSketchStyleProps>
              </a:ext>
            </a:extLst>
          </a:ln>
          <a:effectLst>
            <a:outerShdw blurRad="63500" sx="102000" sy="102000" algn="ctr" rotWithShape="0">
              <a:prstClr val="black">
                <a:alpha val="40000"/>
              </a:prstClr>
            </a:outerShdw>
          </a:effectLst>
        </p:spPr>
        <p:txBody>
          <a:bodyPr wrap="square" lIns="182880" tIns="91440" rIns="182880" bIns="91440" anchor="ctr">
            <a:noAutofit/>
          </a:bodyPr>
          <a:lstStyle/>
          <a:p>
            <a:pPr marL="0" indent="0">
              <a:buNone/>
            </a:pPr>
            <a:r>
              <a:rPr lang="en-US" sz="2400" b="1" dirty="0"/>
              <a:t>MUST</a:t>
            </a:r>
            <a:r>
              <a:rPr lang="en-US" sz="2400" dirty="0"/>
              <a:t> ensure job qualifications are necessary and do not screen out people with disabilities, either intentionally or unintentionally.</a:t>
            </a:r>
          </a:p>
        </p:txBody>
      </p:sp>
      <p:sp>
        <p:nvSpPr>
          <p:cNvPr id="10" name="Content Placeholder 9">
            <a:extLst>
              <a:ext uri="{FF2B5EF4-FFF2-40B4-BE49-F238E27FC236}">
                <a16:creationId xmlns:a16="http://schemas.microsoft.com/office/drawing/2014/main" id="{4BF18FBB-6760-FC90-89DC-62C0C7EFD381}"/>
              </a:ext>
            </a:extLst>
          </p:cNvPr>
          <p:cNvSpPr>
            <a:spLocks noGrp="1"/>
          </p:cNvSpPr>
          <p:nvPr>
            <p:ph sz="half" idx="14"/>
          </p:nvPr>
        </p:nvSpPr>
        <p:spPr>
          <a:xfrm>
            <a:off x="4239768" y="3154680"/>
            <a:ext cx="3108960" cy="3136392"/>
          </a:xfrm>
          <a:custGeom>
            <a:avLst/>
            <a:gdLst>
              <a:gd name="connsiteX0" fmla="*/ 0 w 3108960"/>
              <a:gd name="connsiteY0" fmla="*/ 0 h 3136392"/>
              <a:gd name="connsiteX1" fmla="*/ 487070 w 3108960"/>
              <a:gd name="connsiteY1" fmla="*/ 0 h 3136392"/>
              <a:gd name="connsiteX2" fmla="*/ 1005230 w 3108960"/>
              <a:gd name="connsiteY2" fmla="*/ 0 h 3136392"/>
              <a:gd name="connsiteX3" fmla="*/ 1585570 w 3108960"/>
              <a:gd name="connsiteY3" fmla="*/ 0 h 3136392"/>
              <a:gd name="connsiteX4" fmla="*/ 2103730 w 3108960"/>
              <a:gd name="connsiteY4" fmla="*/ 0 h 3136392"/>
              <a:gd name="connsiteX5" fmla="*/ 2652979 w 3108960"/>
              <a:gd name="connsiteY5" fmla="*/ 0 h 3136392"/>
              <a:gd name="connsiteX6" fmla="*/ 3108960 w 3108960"/>
              <a:gd name="connsiteY6" fmla="*/ 0 h 3136392"/>
              <a:gd name="connsiteX7" fmla="*/ 3108960 w 3108960"/>
              <a:gd name="connsiteY7" fmla="*/ 428640 h 3136392"/>
              <a:gd name="connsiteX8" fmla="*/ 3108960 w 3108960"/>
              <a:gd name="connsiteY8" fmla="*/ 951372 h 3136392"/>
              <a:gd name="connsiteX9" fmla="*/ 3108960 w 3108960"/>
              <a:gd name="connsiteY9" fmla="*/ 1505468 h 3136392"/>
              <a:gd name="connsiteX10" fmla="*/ 3108960 w 3108960"/>
              <a:gd name="connsiteY10" fmla="*/ 1965472 h 3136392"/>
              <a:gd name="connsiteX11" fmla="*/ 3108960 w 3108960"/>
              <a:gd name="connsiteY11" fmla="*/ 2425476 h 3136392"/>
              <a:gd name="connsiteX12" fmla="*/ 3108960 w 3108960"/>
              <a:gd name="connsiteY12" fmla="*/ 3136392 h 3136392"/>
              <a:gd name="connsiteX13" fmla="*/ 2621890 w 3108960"/>
              <a:gd name="connsiteY13" fmla="*/ 3136392 h 3136392"/>
              <a:gd name="connsiteX14" fmla="*/ 2134819 w 3108960"/>
              <a:gd name="connsiteY14" fmla="*/ 3136392 h 3136392"/>
              <a:gd name="connsiteX15" fmla="*/ 1585570 w 3108960"/>
              <a:gd name="connsiteY15" fmla="*/ 3136392 h 3136392"/>
              <a:gd name="connsiteX16" fmla="*/ 1067410 w 3108960"/>
              <a:gd name="connsiteY16" fmla="*/ 3136392 h 3136392"/>
              <a:gd name="connsiteX17" fmla="*/ 611429 w 3108960"/>
              <a:gd name="connsiteY17" fmla="*/ 3136392 h 3136392"/>
              <a:gd name="connsiteX18" fmla="*/ 0 w 3108960"/>
              <a:gd name="connsiteY18" fmla="*/ 3136392 h 3136392"/>
              <a:gd name="connsiteX19" fmla="*/ 0 w 3108960"/>
              <a:gd name="connsiteY19" fmla="*/ 2645024 h 3136392"/>
              <a:gd name="connsiteX20" fmla="*/ 0 w 3108960"/>
              <a:gd name="connsiteY20" fmla="*/ 2090928 h 3136392"/>
              <a:gd name="connsiteX21" fmla="*/ 0 w 3108960"/>
              <a:gd name="connsiteY21" fmla="*/ 1630924 h 3136392"/>
              <a:gd name="connsiteX22" fmla="*/ 0 w 3108960"/>
              <a:gd name="connsiteY22" fmla="*/ 1045464 h 3136392"/>
              <a:gd name="connsiteX23" fmla="*/ 0 w 3108960"/>
              <a:gd name="connsiteY23" fmla="*/ 491368 h 3136392"/>
              <a:gd name="connsiteX24" fmla="*/ 0 w 3108960"/>
              <a:gd name="connsiteY24" fmla="*/ 0 h 3136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08960" h="3136392" fill="none" extrusionOk="0">
                <a:moveTo>
                  <a:pt x="0" y="0"/>
                </a:moveTo>
                <a:cubicBezTo>
                  <a:pt x="135169" y="-43486"/>
                  <a:pt x="353476" y="24533"/>
                  <a:pt x="487070" y="0"/>
                </a:cubicBezTo>
                <a:cubicBezTo>
                  <a:pt x="620664" y="-24533"/>
                  <a:pt x="755711" y="3417"/>
                  <a:pt x="1005230" y="0"/>
                </a:cubicBezTo>
                <a:cubicBezTo>
                  <a:pt x="1254749" y="-3417"/>
                  <a:pt x="1321960" y="14474"/>
                  <a:pt x="1585570" y="0"/>
                </a:cubicBezTo>
                <a:cubicBezTo>
                  <a:pt x="1849180" y="-14474"/>
                  <a:pt x="1980798" y="37742"/>
                  <a:pt x="2103730" y="0"/>
                </a:cubicBezTo>
                <a:cubicBezTo>
                  <a:pt x="2226662" y="-37742"/>
                  <a:pt x="2501079" y="14833"/>
                  <a:pt x="2652979" y="0"/>
                </a:cubicBezTo>
                <a:cubicBezTo>
                  <a:pt x="2804879" y="-14833"/>
                  <a:pt x="2897192" y="20756"/>
                  <a:pt x="3108960" y="0"/>
                </a:cubicBezTo>
                <a:cubicBezTo>
                  <a:pt x="3111022" y="122055"/>
                  <a:pt x="3059442" y="233203"/>
                  <a:pt x="3108960" y="428640"/>
                </a:cubicBezTo>
                <a:cubicBezTo>
                  <a:pt x="3158478" y="624077"/>
                  <a:pt x="3081157" y="690430"/>
                  <a:pt x="3108960" y="951372"/>
                </a:cubicBezTo>
                <a:cubicBezTo>
                  <a:pt x="3136763" y="1212314"/>
                  <a:pt x="3079255" y="1340833"/>
                  <a:pt x="3108960" y="1505468"/>
                </a:cubicBezTo>
                <a:cubicBezTo>
                  <a:pt x="3138665" y="1670103"/>
                  <a:pt x="3074227" y="1795952"/>
                  <a:pt x="3108960" y="1965472"/>
                </a:cubicBezTo>
                <a:cubicBezTo>
                  <a:pt x="3143693" y="2134992"/>
                  <a:pt x="3060794" y="2263862"/>
                  <a:pt x="3108960" y="2425476"/>
                </a:cubicBezTo>
                <a:cubicBezTo>
                  <a:pt x="3157126" y="2587090"/>
                  <a:pt x="3064358" y="2965842"/>
                  <a:pt x="3108960" y="3136392"/>
                </a:cubicBezTo>
                <a:cubicBezTo>
                  <a:pt x="3003810" y="3163541"/>
                  <a:pt x="2817295" y="3090843"/>
                  <a:pt x="2621890" y="3136392"/>
                </a:cubicBezTo>
                <a:cubicBezTo>
                  <a:pt x="2426485" y="3181941"/>
                  <a:pt x="2237168" y="3096607"/>
                  <a:pt x="2134819" y="3136392"/>
                </a:cubicBezTo>
                <a:cubicBezTo>
                  <a:pt x="2032470" y="3176177"/>
                  <a:pt x="1777463" y="3093138"/>
                  <a:pt x="1585570" y="3136392"/>
                </a:cubicBezTo>
                <a:cubicBezTo>
                  <a:pt x="1393677" y="3179646"/>
                  <a:pt x="1284518" y="3124396"/>
                  <a:pt x="1067410" y="3136392"/>
                </a:cubicBezTo>
                <a:cubicBezTo>
                  <a:pt x="850302" y="3148388"/>
                  <a:pt x="730694" y="3091009"/>
                  <a:pt x="611429" y="3136392"/>
                </a:cubicBezTo>
                <a:cubicBezTo>
                  <a:pt x="492164" y="3181775"/>
                  <a:pt x="290483" y="3123202"/>
                  <a:pt x="0" y="3136392"/>
                </a:cubicBezTo>
                <a:cubicBezTo>
                  <a:pt x="-203" y="2922564"/>
                  <a:pt x="52468" y="2755627"/>
                  <a:pt x="0" y="2645024"/>
                </a:cubicBezTo>
                <a:cubicBezTo>
                  <a:pt x="-52468" y="2534421"/>
                  <a:pt x="39798" y="2281839"/>
                  <a:pt x="0" y="2090928"/>
                </a:cubicBezTo>
                <a:cubicBezTo>
                  <a:pt x="-39798" y="1900017"/>
                  <a:pt x="13824" y="1731648"/>
                  <a:pt x="0" y="1630924"/>
                </a:cubicBezTo>
                <a:cubicBezTo>
                  <a:pt x="-13824" y="1530200"/>
                  <a:pt x="63645" y="1196257"/>
                  <a:pt x="0" y="1045464"/>
                </a:cubicBezTo>
                <a:cubicBezTo>
                  <a:pt x="-63645" y="894671"/>
                  <a:pt x="7308" y="703041"/>
                  <a:pt x="0" y="491368"/>
                </a:cubicBezTo>
                <a:cubicBezTo>
                  <a:pt x="-7308" y="279695"/>
                  <a:pt x="21051" y="178179"/>
                  <a:pt x="0" y="0"/>
                </a:cubicBezTo>
                <a:close/>
              </a:path>
              <a:path w="3108960" h="3136392" stroke="0" extrusionOk="0">
                <a:moveTo>
                  <a:pt x="0" y="0"/>
                </a:moveTo>
                <a:cubicBezTo>
                  <a:pt x="194087" y="-26788"/>
                  <a:pt x="336194" y="62969"/>
                  <a:pt x="549250" y="0"/>
                </a:cubicBezTo>
                <a:cubicBezTo>
                  <a:pt x="762306" y="-62969"/>
                  <a:pt x="857757" y="13570"/>
                  <a:pt x="1129589" y="0"/>
                </a:cubicBezTo>
                <a:cubicBezTo>
                  <a:pt x="1401421" y="-13570"/>
                  <a:pt x="1469051" y="55594"/>
                  <a:pt x="1647749" y="0"/>
                </a:cubicBezTo>
                <a:cubicBezTo>
                  <a:pt x="1826447" y="-55594"/>
                  <a:pt x="1912143" y="25703"/>
                  <a:pt x="2103730" y="0"/>
                </a:cubicBezTo>
                <a:cubicBezTo>
                  <a:pt x="2295317" y="-25703"/>
                  <a:pt x="2422973" y="26198"/>
                  <a:pt x="2590800" y="0"/>
                </a:cubicBezTo>
                <a:cubicBezTo>
                  <a:pt x="2758627" y="-26198"/>
                  <a:pt x="2855620" y="37336"/>
                  <a:pt x="3108960" y="0"/>
                </a:cubicBezTo>
                <a:cubicBezTo>
                  <a:pt x="3126483" y="249978"/>
                  <a:pt x="3078703" y="278703"/>
                  <a:pt x="3108960" y="554096"/>
                </a:cubicBezTo>
                <a:cubicBezTo>
                  <a:pt x="3139217" y="829489"/>
                  <a:pt x="3100641" y="870802"/>
                  <a:pt x="3108960" y="1076828"/>
                </a:cubicBezTo>
                <a:cubicBezTo>
                  <a:pt x="3117279" y="1282854"/>
                  <a:pt x="3047679" y="1427380"/>
                  <a:pt x="3108960" y="1630924"/>
                </a:cubicBezTo>
                <a:cubicBezTo>
                  <a:pt x="3170241" y="1834468"/>
                  <a:pt x="3076382" y="1950630"/>
                  <a:pt x="3108960" y="2059564"/>
                </a:cubicBezTo>
                <a:cubicBezTo>
                  <a:pt x="3141538" y="2168498"/>
                  <a:pt x="3095271" y="2369364"/>
                  <a:pt x="3108960" y="2488204"/>
                </a:cubicBezTo>
                <a:cubicBezTo>
                  <a:pt x="3122649" y="2607044"/>
                  <a:pt x="3060412" y="2877352"/>
                  <a:pt x="3108960" y="3136392"/>
                </a:cubicBezTo>
                <a:cubicBezTo>
                  <a:pt x="2943658" y="3179148"/>
                  <a:pt x="2865104" y="3133659"/>
                  <a:pt x="2684069" y="3136392"/>
                </a:cubicBezTo>
                <a:cubicBezTo>
                  <a:pt x="2503034" y="3139125"/>
                  <a:pt x="2341874" y="3094036"/>
                  <a:pt x="2165909" y="3136392"/>
                </a:cubicBezTo>
                <a:cubicBezTo>
                  <a:pt x="1989944" y="3178748"/>
                  <a:pt x="1913224" y="3116093"/>
                  <a:pt x="1741018" y="3136392"/>
                </a:cubicBezTo>
                <a:cubicBezTo>
                  <a:pt x="1568812" y="3156691"/>
                  <a:pt x="1443580" y="3122164"/>
                  <a:pt x="1253947" y="3136392"/>
                </a:cubicBezTo>
                <a:cubicBezTo>
                  <a:pt x="1064314" y="3150620"/>
                  <a:pt x="864168" y="3105954"/>
                  <a:pt x="673608" y="3136392"/>
                </a:cubicBezTo>
                <a:cubicBezTo>
                  <a:pt x="483048" y="3166830"/>
                  <a:pt x="189216" y="3076364"/>
                  <a:pt x="0" y="3136392"/>
                </a:cubicBezTo>
                <a:cubicBezTo>
                  <a:pt x="-24738" y="2961113"/>
                  <a:pt x="26453" y="2874791"/>
                  <a:pt x="0" y="2645024"/>
                </a:cubicBezTo>
                <a:cubicBezTo>
                  <a:pt x="-26453" y="2415257"/>
                  <a:pt x="52498" y="2296048"/>
                  <a:pt x="0" y="2185020"/>
                </a:cubicBezTo>
                <a:cubicBezTo>
                  <a:pt x="-52498" y="2073992"/>
                  <a:pt x="25523" y="1777840"/>
                  <a:pt x="0" y="1630924"/>
                </a:cubicBezTo>
                <a:cubicBezTo>
                  <a:pt x="-25523" y="1484008"/>
                  <a:pt x="16173" y="1292405"/>
                  <a:pt x="0" y="1202284"/>
                </a:cubicBezTo>
                <a:cubicBezTo>
                  <a:pt x="-16173" y="1112163"/>
                  <a:pt x="4142" y="919426"/>
                  <a:pt x="0" y="742279"/>
                </a:cubicBezTo>
                <a:cubicBezTo>
                  <a:pt x="-4142" y="565132"/>
                  <a:pt x="12654" y="149127"/>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2247333275">
                  <ask:type>
                    <ask:lineSketchScribble/>
                  </ask:type>
                </ask:lineSketchStyleProps>
              </a:ext>
            </a:extLst>
          </a:ln>
          <a:effectLst>
            <a:outerShdw blurRad="63500" sx="102000" sy="102000" algn="ctr" rotWithShape="0">
              <a:prstClr val="black">
                <a:alpha val="40000"/>
              </a:prstClr>
            </a:outerShdw>
          </a:effectLst>
        </p:spPr>
        <p:txBody>
          <a:bodyPr vert="horz" wrap="square" lIns="182880" tIns="91440" rIns="182880" bIns="91440" rtlCol="0" anchor="ctr">
            <a:noAutofit/>
          </a:bodyPr>
          <a:lstStyle/>
          <a:p>
            <a:pPr marL="0" indent="0">
              <a:buNone/>
            </a:pPr>
            <a:r>
              <a:rPr lang="en-US" sz="2400" b="1" dirty="0"/>
              <a:t>MUST NOT </a:t>
            </a:r>
            <a:r>
              <a:rPr lang="en-US" sz="2400" dirty="0"/>
              <a:t>ask job applicants medical or disability related questions before a job offer.</a:t>
            </a:r>
          </a:p>
        </p:txBody>
      </p:sp>
      <p:sp>
        <p:nvSpPr>
          <p:cNvPr id="34" name="Content Placeholder 33">
            <a:extLst>
              <a:ext uri="{FF2B5EF4-FFF2-40B4-BE49-F238E27FC236}">
                <a16:creationId xmlns:a16="http://schemas.microsoft.com/office/drawing/2014/main" id="{ADBD6FB4-7C9D-E013-1E0E-B28425270CCF}"/>
              </a:ext>
            </a:extLst>
          </p:cNvPr>
          <p:cNvSpPr>
            <a:spLocks noGrp="1"/>
          </p:cNvSpPr>
          <p:nvPr>
            <p:ph sz="quarter" idx="4"/>
          </p:nvPr>
        </p:nvSpPr>
        <p:spPr>
          <a:xfrm>
            <a:off x="7805928" y="3154680"/>
            <a:ext cx="3108960" cy="3136392"/>
          </a:xfrm>
          <a:solidFill>
            <a:schemeClr val="bg1"/>
          </a:solidFill>
          <a:ln w="28575">
            <a:solidFill>
              <a:srgbClr val="67AB4C"/>
            </a:solidFill>
            <a:extLst>
              <a:ext uri="{C807C97D-BFC1-408E-A445-0C87EB9F89A2}">
                <ask:lineSketchStyleProps xmlns:ask="http://schemas.microsoft.com/office/drawing/2018/sketchyshapes">
                  <ask:type>
                    <ask:lineSketchScribble/>
                  </ask:type>
                </ask:lineSketchStyleProps>
              </a:ext>
            </a:extLst>
          </a:ln>
          <a:effectLst>
            <a:outerShdw blurRad="63500" sx="102000" sy="102000" algn="ctr" rotWithShape="0">
              <a:prstClr val="black">
                <a:alpha val="40000"/>
              </a:prstClr>
            </a:outerShdw>
          </a:effectLst>
        </p:spPr>
        <p:txBody>
          <a:bodyPr vert="horz" wrap="square" lIns="182880" tIns="91440" rIns="182880" bIns="91440" rtlCol="0" anchor="ctr">
            <a:noAutofit/>
          </a:bodyPr>
          <a:lstStyle/>
          <a:p>
            <a:pPr marL="0" indent="0">
              <a:buNone/>
            </a:pPr>
            <a:r>
              <a:rPr lang="en-US" sz="2400" b="1" dirty="0"/>
              <a:t>MUST</a:t>
            </a:r>
            <a:r>
              <a:rPr lang="en-US" sz="2400" dirty="0"/>
              <a:t>, in most situations, provide reasonable accommodations to qualified job applicants or employees.</a:t>
            </a:r>
          </a:p>
        </p:txBody>
      </p:sp>
      <p:sp>
        <p:nvSpPr>
          <p:cNvPr id="5" name="Slide Number Placeholder 4">
            <a:extLst>
              <a:ext uri="{FF2B5EF4-FFF2-40B4-BE49-F238E27FC236}">
                <a16:creationId xmlns:a16="http://schemas.microsoft.com/office/drawing/2014/main" id="{DAA6CA88-AAF8-8371-6716-7AB90B087DCC}"/>
              </a:ext>
            </a:extLst>
          </p:cNvPr>
          <p:cNvSpPr>
            <a:spLocks noGrp="1"/>
          </p:cNvSpPr>
          <p:nvPr>
            <p:ph type="sldNum" sz="quarter" idx="12"/>
          </p:nvPr>
        </p:nvSpPr>
        <p:spPr>
          <a:xfrm>
            <a:off x="10235275" y="6492875"/>
            <a:ext cx="683339" cy="365125"/>
          </a:xfrm>
        </p:spPr>
        <p:txBody>
          <a:bodyPr/>
          <a:lstStyle/>
          <a:p>
            <a:fld id="{ED34A2F8-48CC-B946-AC3D-040272C2FF0A}" type="slidenum">
              <a:rPr lang="en-US" smtClean="0"/>
              <a:pPr/>
              <a:t>15</a:t>
            </a:fld>
            <a:endParaRPr lang="en-US"/>
          </a:p>
        </p:txBody>
      </p:sp>
    </p:spTree>
    <p:extLst>
      <p:ext uri="{BB962C8B-B14F-4D97-AF65-F5344CB8AC3E}">
        <p14:creationId xmlns:p14="http://schemas.microsoft.com/office/powerpoint/2010/main" val="2234092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F958-C47D-7F51-3878-074668A1CCE0}"/>
              </a:ext>
            </a:extLst>
          </p:cNvPr>
          <p:cNvSpPr>
            <a:spLocks noGrp="1"/>
          </p:cNvSpPr>
          <p:nvPr>
            <p:ph type="title"/>
          </p:nvPr>
        </p:nvSpPr>
        <p:spPr/>
        <p:txBody>
          <a:bodyPr/>
          <a:lstStyle/>
          <a:p>
            <a:r>
              <a:rPr lang="en-US" dirty="0"/>
              <a:t>Employees’ rights</a:t>
            </a:r>
          </a:p>
        </p:txBody>
      </p:sp>
      <p:sp>
        <p:nvSpPr>
          <p:cNvPr id="3" name="Content Placeholder 2">
            <a:extLst>
              <a:ext uri="{FF2B5EF4-FFF2-40B4-BE49-F238E27FC236}">
                <a16:creationId xmlns:a16="http://schemas.microsoft.com/office/drawing/2014/main" id="{7A0C4F61-4837-C555-8B21-59C030C37787}"/>
              </a:ext>
            </a:extLst>
          </p:cNvPr>
          <p:cNvSpPr>
            <a:spLocks noGrp="1"/>
          </p:cNvSpPr>
          <p:nvPr>
            <p:ph sz="half" idx="1"/>
          </p:nvPr>
        </p:nvSpPr>
        <p:spPr>
          <a:xfrm>
            <a:off x="677332" y="1930400"/>
            <a:ext cx="10241279" cy="1595180"/>
          </a:xfrm>
        </p:spPr>
        <p:txBody>
          <a:bodyPr wrap="square">
            <a:spAutoFit/>
          </a:bodyPr>
          <a:lstStyle/>
          <a:p>
            <a:pPr>
              <a:lnSpc>
                <a:spcPct val="114000"/>
              </a:lnSpc>
            </a:pPr>
            <a:r>
              <a:rPr lang="en-US" sz="2000" dirty="0"/>
              <a:t>If an applicant or employee has a disability and is qualified to do a job, the ADA protects them from discrimination.</a:t>
            </a:r>
          </a:p>
          <a:p>
            <a:pPr>
              <a:lnSpc>
                <a:spcPct val="114000"/>
              </a:lnSpc>
            </a:pPr>
            <a:r>
              <a:rPr lang="en-US" sz="2000" dirty="0"/>
              <a:t>To be qualified, the person with a disability must be able to perform the </a:t>
            </a:r>
            <a:r>
              <a:rPr lang="en-US" sz="2000" b="1" dirty="0"/>
              <a:t>essential functions</a:t>
            </a:r>
            <a:r>
              <a:rPr lang="en-US" sz="2000" dirty="0"/>
              <a:t> of the job, with or without a </a:t>
            </a:r>
            <a:r>
              <a:rPr lang="en-US" sz="2000" b="1" dirty="0"/>
              <a:t>reasonable accommodation</a:t>
            </a:r>
            <a:r>
              <a:rPr lang="en-US" sz="2000" dirty="0"/>
              <a:t>.</a:t>
            </a:r>
          </a:p>
        </p:txBody>
      </p:sp>
      <p:sp>
        <p:nvSpPr>
          <p:cNvPr id="4" name="Content Placeholder 3">
            <a:extLst>
              <a:ext uri="{FF2B5EF4-FFF2-40B4-BE49-F238E27FC236}">
                <a16:creationId xmlns:a16="http://schemas.microsoft.com/office/drawing/2014/main" id="{24CD73E3-CE73-BA75-6ECC-392736A9D327}"/>
              </a:ext>
            </a:extLst>
          </p:cNvPr>
          <p:cNvSpPr>
            <a:spLocks noGrp="1"/>
          </p:cNvSpPr>
          <p:nvPr>
            <p:ph sz="half" idx="2"/>
          </p:nvPr>
        </p:nvSpPr>
        <p:spPr>
          <a:xfrm>
            <a:off x="673608" y="4261104"/>
            <a:ext cx="5029200" cy="1673352"/>
          </a:xfrm>
          <a:custGeom>
            <a:avLst/>
            <a:gdLst>
              <a:gd name="connsiteX0" fmla="*/ 0 w 5029200"/>
              <a:gd name="connsiteY0" fmla="*/ 0 h 1673352"/>
              <a:gd name="connsiteX1" fmla="*/ 609092 w 5029200"/>
              <a:gd name="connsiteY1" fmla="*/ 0 h 1673352"/>
              <a:gd name="connsiteX2" fmla="*/ 1017016 w 5029200"/>
              <a:gd name="connsiteY2" fmla="*/ 0 h 1673352"/>
              <a:gd name="connsiteX3" fmla="*/ 1626108 w 5029200"/>
              <a:gd name="connsiteY3" fmla="*/ 0 h 1673352"/>
              <a:gd name="connsiteX4" fmla="*/ 2084324 w 5029200"/>
              <a:gd name="connsiteY4" fmla="*/ 0 h 1673352"/>
              <a:gd name="connsiteX5" fmla="*/ 2693416 w 5029200"/>
              <a:gd name="connsiteY5" fmla="*/ 0 h 1673352"/>
              <a:gd name="connsiteX6" fmla="*/ 3252216 w 5029200"/>
              <a:gd name="connsiteY6" fmla="*/ 0 h 1673352"/>
              <a:gd name="connsiteX7" fmla="*/ 3811016 w 5029200"/>
              <a:gd name="connsiteY7" fmla="*/ 0 h 1673352"/>
              <a:gd name="connsiteX8" fmla="*/ 4420108 w 5029200"/>
              <a:gd name="connsiteY8" fmla="*/ 0 h 1673352"/>
              <a:gd name="connsiteX9" fmla="*/ 5029200 w 5029200"/>
              <a:gd name="connsiteY9" fmla="*/ 0 h 1673352"/>
              <a:gd name="connsiteX10" fmla="*/ 5029200 w 5029200"/>
              <a:gd name="connsiteY10" fmla="*/ 507583 h 1673352"/>
              <a:gd name="connsiteX11" fmla="*/ 5029200 w 5029200"/>
              <a:gd name="connsiteY11" fmla="*/ 1031900 h 1673352"/>
              <a:gd name="connsiteX12" fmla="*/ 5029200 w 5029200"/>
              <a:gd name="connsiteY12" fmla="*/ 1673352 h 1673352"/>
              <a:gd name="connsiteX13" fmla="*/ 4420108 w 5029200"/>
              <a:gd name="connsiteY13" fmla="*/ 1673352 h 1673352"/>
              <a:gd name="connsiteX14" fmla="*/ 4012184 w 5029200"/>
              <a:gd name="connsiteY14" fmla="*/ 1673352 h 1673352"/>
              <a:gd name="connsiteX15" fmla="*/ 3553968 w 5029200"/>
              <a:gd name="connsiteY15" fmla="*/ 1673352 h 1673352"/>
              <a:gd name="connsiteX16" fmla="*/ 2995168 w 5029200"/>
              <a:gd name="connsiteY16" fmla="*/ 1673352 h 1673352"/>
              <a:gd name="connsiteX17" fmla="*/ 2536952 w 5029200"/>
              <a:gd name="connsiteY17" fmla="*/ 1673352 h 1673352"/>
              <a:gd name="connsiteX18" fmla="*/ 2129028 w 5029200"/>
              <a:gd name="connsiteY18" fmla="*/ 1673352 h 1673352"/>
              <a:gd name="connsiteX19" fmla="*/ 1721104 w 5029200"/>
              <a:gd name="connsiteY19" fmla="*/ 1673352 h 1673352"/>
              <a:gd name="connsiteX20" fmla="*/ 1162304 w 5029200"/>
              <a:gd name="connsiteY20" fmla="*/ 1673352 h 1673352"/>
              <a:gd name="connsiteX21" fmla="*/ 603504 w 5029200"/>
              <a:gd name="connsiteY21" fmla="*/ 1673352 h 1673352"/>
              <a:gd name="connsiteX22" fmla="*/ 0 w 5029200"/>
              <a:gd name="connsiteY22" fmla="*/ 1673352 h 1673352"/>
              <a:gd name="connsiteX23" fmla="*/ 0 w 5029200"/>
              <a:gd name="connsiteY23" fmla="*/ 1082101 h 1673352"/>
              <a:gd name="connsiteX24" fmla="*/ 0 w 5029200"/>
              <a:gd name="connsiteY24" fmla="*/ 507583 h 1673352"/>
              <a:gd name="connsiteX25" fmla="*/ 0 w 5029200"/>
              <a:gd name="connsiteY25" fmla="*/ 0 h 16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029200" h="1673352" fill="none" extrusionOk="0">
                <a:moveTo>
                  <a:pt x="0" y="0"/>
                </a:moveTo>
                <a:cubicBezTo>
                  <a:pt x="240837" y="-26403"/>
                  <a:pt x="450628" y="8280"/>
                  <a:pt x="609092" y="0"/>
                </a:cubicBezTo>
                <a:cubicBezTo>
                  <a:pt x="767556" y="-8280"/>
                  <a:pt x="898948" y="8103"/>
                  <a:pt x="1017016" y="0"/>
                </a:cubicBezTo>
                <a:cubicBezTo>
                  <a:pt x="1135084" y="-8103"/>
                  <a:pt x="1379236" y="1855"/>
                  <a:pt x="1626108" y="0"/>
                </a:cubicBezTo>
                <a:cubicBezTo>
                  <a:pt x="1872980" y="-1855"/>
                  <a:pt x="1883914" y="50884"/>
                  <a:pt x="2084324" y="0"/>
                </a:cubicBezTo>
                <a:cubicBezTo>
                  <a:pt x="2284734" y="-50884"/>
                  <a:pt x="2518171" y="19085"/>
                  <a:pt x="2693416" y="0"/>
                </a:cubicBezTo>
                <a:cubicBezTo>
                  <a:pt x="2868661" y="-19085"/>
                  <a:pt x="3003788" y="48919"/>
                  <a:pt x="3252216" y="0"/>
                </a:cubicBezTo>
                <a:cubicBezTo>
                  <a:pt x="3500644" y="-48919"/>
                  <a:pt x="3695324" y="51238"/>
                  <a:pt x="3811016" y="0"/>
                </a:cubicBezTo>
                <a:cubicBezTo>
                  <a:pt x="3926708" y="-51238"/>
                  <a:pt x="4198806" y="36217"/>
                  <a:pt x="4420108" y="0"/>
                </a:cubicBezTo>
                <a:cubicBezTo>
                  <a:pt x="4641410" y="-36217"/>
                  <a:pt x="4869299" y="1125"/>
                  <a:pt x="5029200" y="0"/>
                </a:cubicBezTo>
                <a:cubicBezTo>
                  <a:pt x="5080667" y="249690"/>
                  <a:pt x="5001252" y="384143"/>
                  <a:pt x="5029200" y="507583"/>
                </a:cubicBezTo>
                <a:cubicBezTo>
                  <a:pt x="5057148" y="631023"/>
                  <a:pt x="5007069" y="791863"/>
                  <a:pt x="5029200" y="1031900"/>
                </a:cubicBezTo>
                <a:cubicBezTo>
                  <a:pt x="5051331" y="1271937"/>
                  <a:pt x="4986883" y="1466494"/>
                  <a:pt x="5029200" y="1673352"/>
                </a:cubicBezTo>
                <a:cubicBezTo>
                  <a:pt x="4822300" y="1737712"/>
                  <a:pt x="4692940" y="1613998"/>
                  <a:pt x="4420108" y="1673352"/>
                </a:cubicBezTo>
                <a:cubicBezTo>
                  <a:pt x="4147276" y="1732706"/>
                  <a:pt x="4177686" y="1646110"/>
                  <a:pt x="4012184" y="1673352"/>
                </a:cubicBezTo>
                <a:cubicBezTo>
                  <a:pt x="3846682" y="1700594"/>
                  <a:pt x="3697099" y="1660828"/>
                  <a:pt x="3553968" y="1673352"/>
                </a:cubicBezTo>
                <a:cubicBezTo>
                  <a:pt x="3410837" y="1685876"/>
                  <a:pt x="3153181" y="1652690"/>
                  <a:pt x="2995168" y="1673352"/>
                </a:cubicBezTo>
                <a:cubicBezTo>
                  <a:pt x="2837155" y="1694014"/>
                  <a:pt x="2636652" y="1640497"/>
                  <a:pt x="2536952" y="1673352"/>
                </a:cubicBezTo>
                <a:cubicBezTo>
                  <a:pt x="2437252" y="1706207"/>
                  <a:pt x="2218917" y="1665598"/>
                  <a:pt x="2129028" y="1673352"/>
                </a:cubicBezTo>
                <a:cubicBezTo>
                  <a:pt x="2039139" y="1681106"/>
                  <a:pt x="1844157" y="1667120"/>
                  <a:pt x="1721104" y="1673352"/>
                </a:cubicBezTo>
                <a:cubicBezTo>
                  <a:pt x="1598051" y="1679584"/>
                  <a:pt x="1292028" y="1665234"/>
                  <a:pt x="1162304" y="1673352"/>
                </a:cubicBezTo>
                <a:cubicBezTo>
                  <a:pt x="1032580" y="1681470"/>
                  <a:pt x="832274" y="1616551"/>
                  <a:pt x="603504" y="1673352"/>
                </a:cubicBezTo>
                <a:cubicBezTo>
                  <a:pt x="374734" y="1730153"/>
                  <a:pt x="157972" y="1605772"/>
                  <a:pt x="0" y="1673352"/>
                </a:cubicBezTo>
                <a:cubicBezTo>
                  <a:pt x="-33245" y="1479306"/>
                  <a:pt x="2950" y="1211172"/>
                  <a:pt x="0" y="1082101"/>
                </a:cubicBezTo>
                <a:cubicBezTo>
                  <a:pt x="-2950" y="953030"/>
                  <a:pt x="9285" y="639522"/>
                  <a:pt x="0" y="507583"/>
                </a:cubicBezTo>
                <a:cubicBezTo>
                  <a:pt x="-9285" y="375644"/>
                  <a:pt x="17873" y="176678"/>
                  <a:pt x="0" y="0"/>
                </a:cubicBezTo>
                <a:close/>
              </a:path>
              <a:path w="5029200" h="1673352" stroke="0" extrusionOk="0">
                <a:moveTo>
                  <a:pt x="0" y="0"/>
                </a:moveTo>
                <a:cubicBezTo>
                  <a:pt x="109103" y="-14015"/>
                  <a:pt x="328370" y="29814"/>
                  <a:pt x="508508" y="0"/>
                </a:cubicBezTo>
                <a:cubicBezTo>
                  <a:pt x="688646" y="-29814"/>
                  <a:pt x="798369" y="16473"/>
                  <a:pt x="1017016" y="0"/>
                </a:cubicBezTo>
                <a:cubicBezTo>
                  <a:pt x="1235663" y="-16473"/>
                  <a:pt x="1354306" y="46510"/>
                  <a:pt x="1525524" y="0"/>
                </a:cubicBezTo>
                <a:cubicBezTo>
                  <a:pt x="1696742" y="-46510"/>
                  <a:pt x="1830480" y="44785"/>
                  <a:pt x="1983740" y="0"/>
                </a:cubicBezTo>
                <a:cubicBezTo>
                  <a:pt x="2137000" y="-44785"/>
                  <a:pt x="2297932" y="5389"/>
                  <a:pt x="2542540" y="0"/>
                </a:cubicBezTo>
                <a:cubicBezTo>
                  <a:pt x="2787148" y="-5389"/>
                  <a:pt x="2943113" y="40364"/>
                  <a:pt x="3051048" y="0"/>
                </a:cubicBezTo>
                <a:cubicBezTo>
                  <a:pt x="3158983" y="-40364"/>
                  <a:pt x="3319445" y="10186"/>
                  <a:pt x="3458972" y="0"/>
                </a:cubicBezTo>
                <a:cubicBezTo>
                  <a:pt x="3598499" y="-10186"/>
                  <a:pt x="3848333" y="51632"/>
                  <a:pt x="4068064" y="0"/>
                </a:cubicBezTo>
                <a:cubicBezTo>
                  <a:pt x="4287795" y="-51632"/>
                  <a:pt x="4650856" y="8049"/>
                  <a:pt x="5029200" y="0"/>
                </a:cubicBezTo>
                <a:cubicBezTo>
                  <a:pt x="5059880" y="131691"/>
                  <a:pt x="4969498" y="457600"/>
                  <a:pt x="5029200" y="591251"/>
                </a:cubicBezTo>
                <a:cubicBezTo>
                  <a:pt x="5088902" y="724902"/>
                  <a:pt x="4991322" y="986591"/>
                  <a:pt x="5029200" y="1149035"/>
                </a:cubicBezTo>
                <a:cubicBezTo>
                  <a:pt x="5067078" y="1311479"/>
                  <a:pt x="5000753" y="1523890"/>
                  <a:pt x="5029200" y="1673352"/>
                </a:cubicBezTo>
                <a:cubicBezTo>
                  <a:pt x="4877409" y="1699707"/>
                  <a:pt x="4630239" y="1638602"/>
                  <a:pt x="4520692" y="1673352"/>
                </a:cubicBezTo>
                <a:cubicBezTo>
                  <a:pt x="4411145" y="1708102"/>
                  <a:pt x="4068234" y="1648549"/>
                  <a:pt x="3911600" y="1673352"/>
                </a:cubicBezTo>
                <a:cubicBezTo>
                  <a:pt x="3754966" y="1698155"/>
                  <a:pt x="3581522" y="1604989"/>
                  <a:pt x="3302508" y="1673352"/>
                </a:cubicBezTo>
                <a:cubicBezTo>
                  <a:pt x="3023494" y="1741715"/>
                  <a:pt x="2998986" y="1657707"/>
                  <a:pt x="2743708" y="1673352"/>
                </a:cubicBezTo>
                <a:cubicBezTo>
                  <a:pt x="2488430" y="1688997"/>
                  <a:pt x="2359105" y="1636122"/>
                  <a:pt x="2235200" y="1673352"/>
                </a:cubicBezTo>
                <a:cubicBezTo>
                  <a:pt x="2111295" y="1710582"/>
                  <a:pt x="1994557" y="1639141"/>
                  <a:pt x="1827276" y="1673352"/>
                </a:cubicBezTo>
                <a:cubicBezTo>
                  <a:pt x="1659995" y="1707563"/>
                  <a:pt x="1448255" y="1639112"/>
                  <a:pt x="1218184" y="1673352"/>
                </a:cubicBezTo>
                <a:cubicBezTo>
                  <a:pt x="988113" y="1707592"/>
                  <a:pt x="914642" y="1618232"/>
                  <a:pt x="709676" y="1673352"/>
                </a:cubicBezTo>
                <a:cubicBezTo>
                  <a:pt x="504710" y="1728472"/>
                  <a:pt x="154077" y="1593814"/>
                  <a:pt x="0" y="1673352"/>
                </a:cubicBezTo>
                <a:cubicBezTo>
                  <a:pt x="-18542" y="1538382"/>
                  <a:pt x="15951" y="1271608"/>
                  <a:pt x="0" y="1082101"/>
                </a:cubicBezTo>
                <a:cubicBezTo>
                  <a:pt x="-15951" y="892594"/>
                  <a:pt x="21157" y="736343"/>
                  <a:pt x="0" y="490850"/>
                </a:cubicBezTo>
                <a:cubicBezTo>
                  <a:pt x="-21157" y="245357"/>
                  <a:pt x="40291" y="223815"/>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3715587220">
                  <ask:type>
                    <ask:lineSketchScribble/>
                  </ask:type>
                </ask:lineSketchStyleProps>
              </a:ext>
            </a:extLst>
          </a:ln>
          <a:effectLst>
            <a:outerShdw blurRad="63500" sx="102000" sy="102000" algn="ctr" rotWithShape="0">
              <a:prstClr val="black">
                <a:alpha val="40000"/>
              </a:prstClr>
            </a:outerShdw>
          </a:effectLst>
        </p:spPr>
        <p:txBody>
          <a:bodyPr>
            <a:spAutoFit/>
          </a:bodyPr>
          <a:lstStyle/>
          <a:p>
            <a:pPr marL="0" indent="0">
              <a:lnSpc>
                <a:spcPct val="114000"/>
              </a:lnSpc>
              <a:buNone/>
            </a:pPr>
            <a:r>
              <a:rPr lang="en-US" sz="2300" b="1" dirty="0"/>
              <a:t>Essential functions </a:t>
            </a:r>
            <a:r>
              <a:rPr lang="en-US" sz="2300" dirty="0"/>
              <a:t>are the reasons why the job exists. They are the major tasks performed by the qualified applicant or employee.</a:t>
            </a:r>
          </a:p>
        </p:txBody>
      </p:sp>
      <p:sp>
        <p:nvSpPr>
          <p:cNvPr id="8" name="Content Placeholder 7">
            <a:extLst>
              <a:ext uri="{FF2B5EF4-FFF2-40B4-BE49-F238E27FC236}">
                <a16:creationId xmlns:a16="http://schemas.microsoft.com/office/drawing/2014/main" id="{44267B3B-300B-C1A2-6DFD-8642F300718E}"/>
              </a:ext>
            </a:extLst>
          </p:cNvPr>
          <p:cNvSpPr>
            <a:spLocks noGrp="1"/>
          </p:cNvSpPr>
          <p:nvPr>
            <p:ph sz="half" idx="13"/>
          </p:nvPr>
        </p:nvSpPr>
        <p:spPr>
          <a:xfrm>
            <a:off x="6031992" y="4261104"/>
            <a:ext cx="5029200" cy="1673352"/>
          </a:xfrm>
          <a:custGeom>
            <a:avLst/>
            <a:gdLst>
              <a:gd name="connsiteX0" fmla="*/ 0 w 5029200"/>
              <a:gd name="connsiteY0" fmla="*/ 0 h 1673352"/>
              <a:gd name="connsiteX1" fmla="*/ 407924 w 5029200"/>
              <a:gd name="connsiteY1" fmla="*/ 0 h 1673352"/>
              <a:gd name="connsiteX2" fmla="*/ 866140 w 5029200"/>
              <a:gd name="connsiteY2" fmla="*/ 0 h 1673352"/>
              <a:gd name="connsiteX3" fmla="*/ 1475232 w 5029200"/>
              <a:gd name="connsiteY3" fmla="*/ 0 h 1673352"/>
              <a:gd name="connsiteX4" fmla="*/ 1983740 w 5029200"/>
              <a:gd name="connsiteY4" fmla="*/ 0 h 1673352"/>
              <a:gd name="connsiteX5" fmla="*/ 2441956 w 5029200"/>
              <a:gd name="connsiteY5" fmla="*/ 0 h 1673352"/>
              <a:gd name="connsiteX6" fmla="*/ 3101340 w 5029200"/>
              <a:gd name="connsiteY6" fmla="*/ 0 h 1673352"/>
              <a:gd name="connsiteX7" fmla="*/ 3660140 w 5029200"/>
              <a:gd name="connsiteY7" fmla="*/ 0 h 1673352"/>
              <a:gd name="connsiteX8" fmla="*/ 4068064 w 5029200"/>
              <a:gd name="connsiteY8" fmla="*/ 0 h 1673352"/>
              <a:gd name="connsiteX9" fmla="*/ 5029200 w 5029200"/>
              <a:gd name="connsiteY9" fmla="*/ 0 h 1673352"/>
              <a:gd name="connsiteX10" fmla="*/ 5029200 w 5029200"/>
              <a:gd name="connsiteY10" fmla="*/ 507583 h 1673352"/>
              <a:gd name="connsiteX11" fmla="*/ 5029200 w 5029200"/>
              <a:gd name="connsiteY11" fmla="*/ 1065367 h 1673352"/>
              <a:gd name="connsiteX12" fmla="*/ 5029200 w 5029200"/>
              <a:gd name="connsiteY12" fmla="*/ 1673352 h 1673352"/>
              <a:gd name="connsiteX13" fmla="*/ 4470400 w 5029200"/>
              <a:gd name="connsiteY13" fmla="*/ 1673352 h 1673352"/>
              <a:gd name="connsiteX14" fmla="*/ 4012184 w 5029200"/>
              <a:gd name="connsiteY14" fmla="*/ 1673352 h 1673352"/>
              <a:gd name="connsiteX15" fmla="*/ 3604260 w 5029200"/>
              <a:gd name="connsiteY15" fmla="*/ 1673352 h 1673352"/>
              <a:gd name="connsiteX16" fmla="*/ 3196336 w 5029200"/>
              <a:gd name="connsiteY16" fmla="*/ 1673352 h 1673352"/>
              <a:gd name="connsiteX17" fmla="*/ 2687828 w 5029200"/>
              <a:gd name="connsiteY17" fmla="*/ 1673352 h 1673352"/>
              <a:gd name="connsiteX18" fmla="*/ 2078736 w 5029200"/>
              <a:gd name="connsiteY18" fmla="*/ 1673352 h 1673352"/>
              <a:gd name="connsiteX19" fmla="*/ 1469644 w 5029200"/>
              <a:gd name="connsiteY19" fmla="*/ 1673352 h 1673352"/>
              <a:gd name="connsiteX20" fmla="*/ 1011428 w 5029200"/>
              <a:gd name="connsiteY20" fmla="*/ 1673352 h 1673352"/>
              <a:gd name="connsiteX21" fmla="*/ 502920 w 5029200"/>
              <a:gd name="connsiteY21" fmla="*/ 1673352 h 1673352"/>
              <a:gd name="connsiteX22" fmla="*/ 0 w 5029200"/>
              <a:gd name="connsiteY22" fmla="*/ 1673352 h 1673352"/>
              <a:gd name="connsiteX23" fmla="*/ 0 w 5029200"/>
              <a:gd name="connsiteY23" fmla="*/ 1132302 h 1673352"/>
              <a:gd name="connsiteX24" fmla="*/ 0 w 5029200"/>
              <a:gd name="connsiteY24" fmla="*/ 607985 h 1673352"/>
              <a:gd name="connsiteX25" fmla="*/ 0 w 5029200"/>
              <a:gd name="connsiteY25" fmla="*/ 0 h 16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029200" h="1673352" fill="none" extrusionOk="0">
                <a:moveTo>
                  <a:pt x="0" y="0"/>
                </a:moveTo>
                <a:cubicBezTo>
                  <a:pt x="201377" y="-23783"/>
                  <a:pt x="303513" y="9980"/>
                  <a:pt x="407924" y="0"/>
                </a:cubicBezTo>
                <a:cubicBezTo>
                  <a:pt x="512335" y="-9980"/>
                  <a:pt x="646599" y="47607"/>
                  <a:pt x="866140" y="0"/>
                </a:cubicBezTo>
                <a:cubicBezTo>
                  <a:pt x="1085681" y="-47607"/>
                  <a:pt x="1177159" y="25937"/>
                  <a:pt x="1475232" y="0"/>
                </a:cubicBezTo>
                <a:cubicBezTo>
                  <a:pt x="1773305" y="-25937"/>
                  <a:pt x="1736743" y="23834"/>
                  <a:pt x="1983740" y="0"/>
                </a:cubicBezTo>
                <a:cubicBezTo>
                  <a:pt x="2230737" y="-23834"/>
                  <a:pt x="2320858" y="50909"/>
                  <a:pt x="2441956" y="0"/>
                </a:cubicBezTo>
                <a:cubicBezTo>
                  <a:pt x="2563054" y="-50909"/>
                  <a:pt x="2962119" y="71466"/>
                  <a:pt x="3101340" y="0"/>
                </a:cubicBezTo>
                <a:cubicBezTo>
                  <a:pt x="3240561" y="-71466"/>
                  <a:pt x="3482993" y="49917"/>
                  <a:pt x="3660140" y="0"/>
                </a:cubicBezTo>
                <a:cubicBezTo>
                  <a:pt x="3837287" y="-49917"/>
                  <a:pt x="3906576" y="31577"/>
                  <a:pt x="4068064" y="0"/>
                </a:cubicBezTo>
                <a:cubicBezTo>
                  <a:pt x="4229552" y="-31577"/>
                  <a:pt x="4663395" y="97736"/>
                  <a:pt x="5029200" y="0"/>
                </a:cubicBezTo>
                <a:cubicBezTo>
                  <a:pt x="5049087" y="133702"/>
                  <a:pt x="5017705" y="319241"/>
                  <a:pt x="5029200" y="507583"/>
                </a:cubicBezTo>
                <a:cubicBezTo>
                  <a:pt x="5040695" y="695925"/>
                  <a:pt x="4967694" y="800326"/>
                  <a:pt x="5029200" y="1065367"/>
                </a:cubicBezTo>
                <a:cubicBezTo>
                  <a:pt x="5090706" y="1330408"/>
                  <a:pt x="4956284" y="1378380"/>
                  <a:pt x="5029200" y="1673352"/>
                </a:cubicBezTo>
                <a:cubicBezTo>
                  <a:pt x="4855696" y="1739818"/>
                  <a:pt x="4648946" y="1668309"/>
                  <a:pt x="4470400" y="1673352"/>
                </a:cubicBezTo>
                <a:cubicBezTo>
                  <a:pt x="4291854" y="1678395"/>
                  <a:pt x="4115274" y="1659304"/>
                  <a:pt x="4012184" y="1673352"/>
                </a:cubicBezTo>
                <a:cubicBezTo>
                  <a:pt x="3909094" y="1687400"/>
                  <a:pt x="3716047" y="1664403"/>
                  <a:pt x="3604260" y="1673352"/>
                </a:cubicBezTo>
                <a:cubicBezTo>
                  <a:pt x="3492473" y="1682301"/>
                  <a:pt x="3295236" y="1664609"/>
                  <a:pt x="3196336" y="1673352"/>
                </a:cubicBezTo>
                <a:cubicBezTo>
                  <a:pt x="3097436" y="1682095"/>
                  <a:pt x="2885593" y="1623705"/>
                  <a:pt x="2687828" y="1673352"/>
                </a:cubicBezTo>
                <a:cubicBezTo>
                  <a:pt x="2490063" y="1722999"/>
                  <a:pt x="2286873" y="1660090"/>
                  <a:pt x="2078736" y="1673352"/>
                </a:cubicBezTo>
                <a:cubicBezTo>
                  <a:pt x="1870599" y="1686614"/>
                  <a:pt x="1738009" y="1661674"/>
                  <a:pt x="1469644" y="1673352"/>
                </a:cubicBezTo>
                <a:cubicBezTo>
                  <a:pt x="1201279" y="1685030"/>
                  <a:pt x="1154470" y="1658049"/>
                  <a:pt x="1011428" y="1673352"/>
                </a:cubicBezTo>
                <a:cubicBezTo>
                  <a:pt x="868386" y="1688655"/>
                  <a:pt x="653213" y="1634081"/>
                  <a:pt x="502920" y="1673352"/>
                </a:cubicBezTo>
                <a:cubicBezTo>
                  <a:pt x="352627" y="1712623"/>
                  <a:pt x="233722" y="1616947"/>
                  <a:pt x="0" y="1673352"/>
                </a:cubicBezTo>
                <a:cubicBezTo>
                  <a:pt x="-5445" y="1421652"/>
                  <a:pt x="33023" y="1397329"/>
                  <a:pt x="0" y="1132302"/>
                </a:cubicBezTo>
                <a:cubicBezTo>
                  <a:pt x="-33023" y="867275"/>
                  <a:pt x="38315" y="806813"/>
                  <a:pt x="0" y="607985"/>
                </a:cubicBezTo>
                <a:cubicBezTo>
                  <a:pt x="-38315" y="409157"/>
                  <a:pt x="72706" y="240448"/>
                  <a:pt x="0" y="0"/>
                </a:cubicBezTo>
                <a:close/>
              </a:path>
              <a:path w="5029200" h="1673352" stroke="0" extrusionOk="0">
                <a:moveTo>
                  <a:pt x="0" y="0"/>
                </a:moveTo>
                <a:cubicBezTo>
                  <a:pt x="163746" y="-49514"/>
                  <a:pt x="372746" y="18905"/>
                  <a:pt x="609092" y="0"/>
                </a:cubicBezTo>
                <a:cubicBezTo>
                  <a:pt x="845438" y="-18905"/>
                  <a:pt x="1053259" y="62293"/>
                  <a:pt x="1268476" y="0"/>
                </a:cubicBezTo>
                <a:cubicBezTo>
                  <a:pt x="1483693" y="-62293"/>
                  <a:pt x="1606424" y="61465"/>
                  <a:pt x="1827276" y="0"/>
                </a:cubicBezTo>
                <a:cubicBezTo>
                  <a:pt x="2048128" y="-61465"/>
                  <a:pt x="2197176" y="73382"/>
                  <a:pt x="2486660" y="0"/>
                </a:cubicBezTo>
                <a:cubicBezTo>
                  <a:pt x="2776144" y="-73382"/>
                  <a:pt x="2722209" y="37049"/>
                  <a:pt x="2894584" y="0"/>
                </a:cubicBezTo>
                <a:cubicBezTo>
                  <a:pt x="3066959" y="-37049"/>
                  <a:pt x="3179150" y="28162"/>
                  <a:pt x="3403092" y="0"/>
                </a:cubicBezTo>
                <a:cubicBezTo>
                  <a:pt x="3627034" y="-28162"/>
                  <a:pt x="3865016" y="25273"/>
                  <a:pt x="4062476" y="0"/>
                </a:cubicBezTo>
                <a:cubicBezTo>
                  <a:pt x="4259936" y="-25273"/>
                  <a:pt x="4559376" y="91251"/>
                  <a:pt x="5029200" y="0"/>
                </a:cubicBezTo>
                <a:cubicBezTo>
                  <a:pt x="5046969" y="188825"/>
                  <a:pt x="4974845" y="380009"/>
                  <a:pt x="5029200" y="574518"/>
                </a:cubicBezTo>
                <a:cubicBezTo>
                  <a:pt x="5083555" y="769027"/>
                  <a:pt x="4966812" y="926488"/>
                  <a:pt x="5029200" y="1149035"/>
                </a:cubicBezTo>
                <a:cubicBezTo>
                  <a:pt x="5091588" y="1371582"/>
                  <a:pt x="5010050" y="1563806"/>
                  <a:pt x="5029200" y="1673352"/>
                </a:cubicBezTo>
                <a:cubicBezTo>
                  <a:pt x="4852952" y="1674815"/>
                  <a:pt x="4730686" y="1666917"/>
                  <a:pt x="4470400" y="1673352"/>
                </a:cubicBezTo>
                <a:cubicBezTo>
                  <a:pt x="4210114" y="1679787"/>
                  <a:pt x="4173163" y="1666430"/>
                  <a:pt x="4062476" y="1673352"/>
                </a:cubicBezTo>
                <a:cubicBezTo>
                  <a:pt x="3951789" y="1680274"/>
                  <a:pt x="3805613" y="1633782"/>
                  <a:pt x="3604260" y="1673352"/>
                </a:cubicBezTo>
                <a:cubicBezTo>
                  <a:pt x="3402907" y="1712922"/>
                  <a:pt x="3137814" y="1660931"/>
                  <a:pt x="2944876" y="1673352"/>
                </a:cubicBezTo>
                <a:cubicBezTo>
                  <a:pt x="2751938" y="1685773"/>
                  <a:pt x="2685097" y="1655621"/>
                  <a:pt x="2536952" y="1673352"/>
                </a:cubicBezTo>
                <a:cubicBezTo>
                  <a:pt x="2388807" y="1691083"/>
                  <a:pt x="2329570" y="1660024"/>
                  <a:pt x="2129028" y="1673352"/>
                </a:cubicBezTo>
                <a:cubicBezTo>
                  <a:pt x="1928486" y="1686680"/>
                  <a:pt x="1722788" y="1631944"/>
                  <a:pt x="1620520" y="1673352"/>
                </a:cubicBezTo>
                <a:cubicBezTo>
                  <a:pt x="1518252" y="1714760"/>
                  <a:pt x="1291760" y="1627392"/>
                  <a:pt x="1162304" y="1673352"/>
                </a:cubicBezTo>
                <a:cubicBezTo>
                  <a:pt x="1032848" y="1719312"/>
                  <a:pt x="851425" y="1668695"/>
                  <a:pt x="754380" y="1673352"/>
                </a:cubicBezTo>
                <a:cubicBezTo>
                  <a:pt x="657335" y="1678009"/>
                  <a:pt x="257779" y="1589938"/>
                  <a:pt x="0" y="1673352"/>
                </a:cubicBezTo>
                <a:cubicBezTo>
                  <a:pt x="-46527" y="1466260"/>
                  <a:pt x="16436" y="1346103"/>
                  <a:pt x="0" y="1149035"/>
                </a:cubicBezTo>
                <a:cubicBezTo>
                  <a:pt x="-16436" y="951967"/>
                  <a:pt x="47422" y="778588"/>
                  <a:pt x="0" y="624718"/>
                </a:cubicBezTo>
                <a:cubicBezTo>
                  <a:pt x="-47422" y="470848"/>
                  <a:pt x="67357" y="147339"/>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3613725878">
                  <ask:type>
                    <ask:lineSketchScribble/>
                  </ask:type>
                </ask:lineSketchStyleProps>
              </a:ext>
            </a:extLst>
          </a:ln>
          <a:effectLst>
            <a:outerShdw blurRad="63500" sx="102000" sy="102000" algn="ctr" rotWithShape="0">
              <a:prstClr val="black">
                <a:alpha val="40000"/>
              </a:prstClr>
            </a:outerShdw>
          </a:effectLst>
        </p:spPr>
        <p:txBody>
          <a:bodyPr vert="horz" lIns="91440" tIns="45720" rIns="91440" bIns="45720" rtlCol="0">
            <a:noAutofit/>
          </a:bodyPr>
          <a:lstStyle/>
          <a:p>
            <a:pPr marL="0" indent="0">
              <a:lnSpc>
                <a:spcPct val="114000"/>
              </a:lnSpc>
              <a:buNone/>
            </a:pPr>
            <a:r>
              <a:rPr lang="en-US" sz="2300" dirty="0"/>
              <a:t>A </a:t>
            </a:r>
            <a:r>
              <a:rPr lang="en-US" sz="2300" b="1" dirty="0"/>
              <a:t>reasonable accommodation </a:t>
            </a:r>
            <a:r>
              <a:rPr lang="en-US" sz="2300" dirty="0"/>
              <a:t>is any change in the work environment or in the way things are usually done to help a person with a disability.</a:t>
            </a:r>
          </a:p>
        </p:txBody>
      </p:sp>
      <p:sp>
        <p:nvSpPr>
          <p:cNvPr id="5" name="Slide Number Placeholder 4">
            <a:extLst>
              <a:ext uri="{FF2B5EF4-FFF2-40B4-BE49-F238E27FC236}">
                <a16:creationId xmlns:a16="http://schemas.microsoft.com/office/drawing/2014/main" id="{890C2F7C-9450-C2A4-D809-C690AFF032E3}"/>
              </a:ext>
            </a:extLst>
          </p:cNvPr>
          <p:cNvSpPr>
            <a:spLocks noGrp="1"/>
          </p:cNvSpPr>
          <p:nvPr>
            <p:ph type="sldNum" sz="quarter" idx="12"/>
          </p:nvPr>
        </p:nvSpPr>
        <p:spPr/>
        <p:txBody>
          <a:bodyPr/>
          <a:lstStyle/>
          <a:p>
            <a:fld id="{ED34A2F8-48CC-B946-AC3D-040272C2FF0A}" type="slidenum">
              <a:rPr lang="en-US" smtClean="0"/>
              <a:pPr/>
              <a:t>16</a:t>
            </a:fld>
            <a:endParaRPr lang="en-US"/>
          </a:p>
        </p:txBody>
      </p:sp>
    </p:spTree>
    <p:extLst>
      <p:ext uri="{BB962C8B-B14F-4D97-AF65-F5344CB8AC3E}">
        <p14:creationId xmlns:p14="http://schemas.microsoft.com/office/powerpoint/2010/main" val="1738622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F958-C47D-7F51-3878-074668A1CCE0}"/>
              </a:ext>
            </a:extLst>
          </p:cNvPr>
          <p:cNvSpPr>
            <a:spLocks noGrp="1"/>
          </p:cNvSpPr>
          <p:nvPr>
            <p:ph type="title"/>
          </p:nvPr>
        </p:nvSpPr>
        <p:spPr/>
        <p:txBody>
          <a:bodyPr/>
          <a:lstStyle/>
          <a:p>
            <a:r>
              <a:rPr lang="en-US" dirty="0"/>
              <a:t>Reasonable accommodations</a:t>
            </a:r>
          </a:p>
        </p:txBody>
      </p:sp>
      <p:sp>
        <p:nvSpPr>
          <p:cNvPr id="9" name="Text Placeholder 8">
            <a:extLst>
              <a:ext uri="{FF2B5EF4-FFF2-40B4-BE49-F238E27FC236}">
                <a16:creationId xmlns:a16="http://schemas.microsoft.com/office/drawing/2014/main" id="{F331BBBE-F298-FD7D-6923-20FA29A6CF3C}"/>
              </a:ext>
            </a:extLst>
          </p:cNvPr>
          <p:cNvSpPr>
            <a:spLocks noGrp="1"/>
          </p:cNvSpPr>
          <p:nvPr>
            <p:ph type="body" idx="1"/>
          </p:nvPr>
        </p:nvSpPr>
        <p:spPr>
          <a:xfrm>
            <a:off x="675743" y="1935224"/>
            <a:ext cx="10241279" cy="906651"/>
          </a:xfrm>
        </p:spPr>
        <p:txBody>
          <a:bodyPr/>
          <a:lstStyle/>
          <a:p>
            <a:r>
              <a:rPr lang="en-US" dirty="0"/>
              <a:t>Reasonable accommodations can and should be implemented, when needed, in all aspects of employment. Including:</a:t>
            </a:r>
          </a:p>
        </p:txBody>
      </p:sp>
      <p:sp>
        <p:nvSpPr>
          <p:cNvPr id="3" name="Content Placeholder 2">
            <a:extLst>
              <a:ext uri="{FF2B5EF4-FFF2-40B4-BE49-F238E27FC236}">
                <a16:creationId xmlns:a16="http://schemas.microsoft.com/office/drawing/2014/main" id="{7A0C4F61-4837-C555-8B21-59C030C37787}"/>
              </a:ext>
            </a:extLst>
          </p:cNvPr>
          <p:cNvSpPr>
            <a:spLocks noGrp="1"/>
          </p:cNvSpPr>
          <p:nvPr>
            <p:ph sz="half" idx="2"/>
          </p:nvPr>
        </p:nvSpPr>
        <p:spPr>
          <a:xfrm>
            <a:off x="675744" y="2842572"/>
            <a:ext cx="4937760" cy="3018582"/>
          </a:xfrm>
        </p:spPr>
        <p:txBody>
          <a:bodyPr>
            <a:noAutofit/>
          </a:bodyPr>
          <a:lstStyle/>
          <a:p>
            <a:r>
              <a:rPr lang="en-US" b="1" dirty="0"/>
              <a:t>Applying for a job</a:t>
            </a:r>
            <a:r>
              <a:rPr lang="en-US" dirty="0"/>
              <a:t>, like moving an interview for an applicant who uses a wheelchair from the second floor of a building without an elevator to the first.</a:t>
            </a:r>
          </a:p>
          <a:p>
            <a:r>
              <a:rPr lang="en-US" b="1" dirty="0"/>
              <a:t>Accessing all aspects of the workplace</a:t>
            </a:r>
            <a:r>
              <a:rPr lang="en-US" dirty="0"/>
              <a:t>, like installing a ramp into a staff break room so that an employee in a wheelchair can enter it </a:t>
            </a:r>
            <a:r>
              <a:rPr lang="en-US" b="1" dirty="0"/>
              <a:t>OR</a:t>
            </a:r>
            <a:r>
              <a:rPr lang="en-US" dirty="0"/>
              <a:t> providing a voice activated headset to an employee without arms so that they can use the phone.</a:t>
            </a:r>
          </a:p>
        </p:txBody>
      </p:sp>
      <p:sp>
        <p:nvSpPr>
          <p:cNvPr id="11" name="Content Placeholder 10">
            <a:extLst>
              <a:ext uri="{FF2B5EF4-FFF2-40B4-BE49-F238E27FC236}">
                <a16:creationId xmlns:a16="http://schemas.microsoft.com/office/drawing/2014/main" id="{876AB6EF-183C-7F65-9BE7-D257C1B1848A}"/>
              </a:ext>
            </a:extLst>
          </p:cNvPr>
          <p:cNvSpPr>
            <a:spLocks noGrp="1"/>
          </p:cNvSpPr>
          <p:nvPr>
            <p:ph sz="quarter" idx="4"/>
          </p:nvPr>
        </p:nvSpPr>
        <p:spPr>
          <a:xfrm>
            <a:off x="5980854" y="2842573"/>
            <a:ext cx="4937760" cy="3405828"/>
          </a:xfrm>
        </p:spPr>
        <p:txBody>
          <a:bodyPr>
            <a:noAutofit/>
          </a:bodyPr>
          <a:lstStyle/>
          <a:p>
            <a:r>
              <a:rPr lang="en-US" b="1" dirty="0"/>
              <a:t>Performing the duties of a job</a:t>
            </a:r>
            <a:r>
              <a:rPr lang="en-US" dirty="0"/>
              <a:t>, like providing screen reading software so that an employee with vision loss can read and write emails on their computer.</a:t>
            </a:r>
          </a:p>
          <a:p>
            <a:r>
              <a:rPr lang="en-US" b="1" dirty="0"/>
              <a:t>Enjoying the privileges of employment</a:t>
            </a:r>
            <a:r>
              <a:rPr lang="en-US" dirty="0"/>
              <a:t>, like hosting the annual employee dinner at a restaurant without stairs so an employee with a mobility impairment can attend.</a:t>
            </a:r>
          </a:p>
        </p:txBody>
      </p:sp>
      <p:sp>
        <p:nvSpPr>
          <p:cNvPr id="5" name="Slide Number Placeholder 4">
            <a:extLst>
              <a:ext uri="{FF2B5EF4-FFF2-40B4-BE49-F238E27FC236}">
                <a16:creationId xmlns:a16="http://schemas.microsoft.com/office/drawing/2014/main" id="{890C2F7C-9450-C2A4-D809-C690AFF032E3}"/>
              </a:ext>
            </a:extLst>
          </p:cNvPr>
          <p:cNvSpPr>
            <a:spLocks noGrp="1"/>
          </p:cNvSpPr>
          <p:nvPr>
            <p:ph type="sldNum" sz="quarter" idx="12"/>
          </p:nvPr>
        </p:nvSpPr>
        <p:spPr/>
        <p:txBody>
          <a:bodyPr/>
          <a:lstStyle/>
          <a:p>
            <a:fld id="{ED34A2F8-48CC-B946-AC3D-040272C2FF0A}" type="slidenum">
              <a:rPr lang="en-US" smtClean="0"/>
              <a:pPr/>
              <a:t>17</a:t>
            </a:fld>
            <a:endParaRPr lang="en-US"/>
          </a:p>
        </p:txBody>
      </p:sp>
    </p:spTree>
    <p:extLst>
      <p:ext uri="{BB962C8B-B14F-4D97-AF65-F5344CB8AC3E}">
        <p14:creationId xmlns:p14="http://schemas.microsoft.com/office/powerpoint/2010/main" val="2568555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F958-C47D-7F51-3878-074668A1CCE0}"/>
              </a:ext>
            </a:extLst>
          </p:cNvPr>
          <p:cNvSpPr>
            <a:spLocks noGrp="1"/>
          </p:cNvSpPr>
          <p:nvPr>
            <p:ph type="title"/>
          </p:nvPr>
        </p:nvSpPr>
        <p:spPr>
          <a:xfrm>
            <a:off x="677334" y="609600"/>
            <a:ext cx="10241280" cy="1320800"/>
          </a:xfrm>
        </p:spPr>
        <p:txBody>
          <a:bodyPr/>
          <a:lstStyle/>
          <a:p>
            <a:r>
              <a:rPr lang="en-US" dirty="0"/>
              <a:t>Reasonable accommodation examples</a:t>
            </a:r>
          </a:p>
        </p:txBody>
      </p:sp>
      <p:sp>
        <p:nvSpPr>
          <p:cNvPr id="3" name="Rectangle 2">
            <a:extLst>
              <a:ext uri="{FF2B5EF4-FFF2-40B4-BE49-F238E27FC236}">
                <a16:creationId xmlns:a16="http://schemas.microsoft.com/office/drawing/2014/main" id="{FB9EC0E8-1F18-4ABB-DA48-E0CE56693FF8}"/>
              </a:ext>
              <a:ext uri="{C183D7F6-B498-43B3-948B-1728B52AA6E4}">
                <adec:decorative xmlns:adec="http://schemas.microsoft.com/office/drawing/2017/decorative" val="1"/>
              </a:ext>
            </a:extLst>
          </p:cNvPr>
          <p:cNvSpPr/>
          <p:nvPr/>
        </p:nvSpPr>
        <p:spPr>
          <a:xfrm>
            <a:off x="677333" y="1930398"/>
            <a:ext cx="10241280" cy="4334256"/>
          </a:xfrm>
          <a:prstGeom prst="rect">
            <a:avLst/>
          </a:prstGeom>
          <a:solidFill>
            <a:srgbClr val="CDE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A9F8A16-F20E-8C30-7BB5-9B3B44579820}"/>
              </a:ext>
            </a:extLst>
          </p:cNvPr>
          <p:cNvSpPr>
            <a:spLocks noGrp="1"/>
          </p:cNvSpPr>
          <p:nvPr>
            <p:ph sz="half" idx="1"/>
          </p:nvPr>
        </p:nvSpPr>
        <p:spPr>
          <a:xfrm>
            <a:off x="865632" y="2148840"/>
            <a:ext cx="4709160" cy="1289304"/>
          </a:xfrm>
          <a:solidFill>
            <a:schemeClr val="bg1"/>
          </a:solidFill>
          <a:ln w="28575">
            <a:solidFill>
              <a:srgbClr val="67AB4C"/>
            </a:solidFill>
            <a:extLst>
              <a:ext uri="{C807C97D-BFC1-408E-A445-0C87EB9F89A2}">
                <ask:lineSketchStyleProps xmlns:ask="http://schemas.microsoft.com/office/drawing/2018/sketchyshapes" sd="516240314">
                  <a:custGeom>
                    <a:avLst/>
                    <a:gdLst>
                      <a:gd name="connsiteX0" fmla="*/ 0 w 4709160"/>
                      <a:gd name="connsiteY0" fmla="*/ 0 h 1289304"/>
                      <a:gd name="connsiteX1" fmla="*/ 541553 w 4709160"/>
                      <a:gd name="connsiteY1" fmla="*/ 0 h 1289304"/>
                      <a:gd name="connsiteX2" fmla="*/ 1036015 w 4709160"/>
                      <a:gd name="connsiteY2" fmla="*/ 0 h 1289304"/>
                      <a:gd name="connsiteX3" fmla="*/ 1624660 w 4709160"/>
                      <a:gd name="connsiteY3" fmla="*/ 0 h 1289304"/>
                      <a:gd name="connsiteX4" fmla="*/ 2119122 w 4709160"/>
                      <a:gd name="connsiteY4" fmla="*/ 0 h 1289304"/>
                      <a:gd name="connsiteX5" fmla="*/ 2566492 w 4709160"/>
                      <a:gd name="connsiteY5" fmla="*/ 0 h 1289304"/>
                      <a:gd name="connsiteX6" fmla="*/ 3202229 w 4709160"/>
                      <a:gd name="connsiteY6" fmla="*/ 0 h 1289304"/>
                      <a:gd name="connsiteX7" fmla="*/ 3790874 w 4709160"/>
                      <a:gd name="connsiteY7" fmla="*/ 0 h 1289304"/>
                      <a:gd name="connsiteX8" fmla="*/ 4709160 w 4709160"/>
                      <a:gd name="connsiteY8" fmla="*/ 0 h 1289304"/>
                      <a:gd name="connsiteX9" fmla="*/ 4709160 w 4709160"/>
                      <a:gd name="connsiteY9" fmla="*/ 403982 h 1289304"/>
                      <a:gd name="connsiteX10" fmla="*/ 4709160 w 4709160"/>
                      <a:gd name="connsiteY10" fmla="*/ 833750 h 1289304"/>
                      <a:gd name="connsiteX11" fmla="*/ 4709160 w 4709160"/>
                      <a:gd name="connsiteY11" fmla="*/ 1289304 h 1289304"/>
                      <a:gd name="connsiteX12" fmla="*/ 4214698 w 4709160"/>
                      <a:gd name="connsiteY12" fmla="*/ 1289304 h 1289304"/>
                      <a:gd name="connsiteX13" fmla="*/ 3578962 w 4709160"/>
                      <a:gd name="connsiteY13" fmla="*/ 1289304 h 1289304"/>
                      <a:gd name="connsiteX14" fmla="*/ 3084500 w 4709160"/>
                      <a:gd name="connsiteY14" fmla="*/ 1289304 h 1289304"/>
                      <a:gd name="connsiteX15" fmla="*/ 2495855 w 4709160"/>
                      <a:gd name="connsiteY15" fmla="*/ 1289304 h 1289304"/>
                      <a:gd name="connsiteX16" fmla="*/ 1907210 w 4709160"/>
                      <a:gd name="connsiteY16" fmla="*/ 1289304 h 1289304"/>
                      <a:gd name="connsiteX17" fmla="*/ 1224382 w 4709160"/>
                      <a:gd name="connsiteY17" fmla="*/ 1289304 h 1289304"/>
                      <a:gd name="connsiteX18" fmla="*/ 635737 w 4709160"/>
                      <a:gd name="connsiteY18" fmla="*/ 1289304 h 1289304"/>
                      <a:gd name="connsiteX19" fmla="*/ 0 w 4709160"/>
                      <a:gd name="connsiteY19" fmla="*/ 1289304 h 1289304"/>
                      <a:gd name="connsiteX20" fmla="*/ 0 w 4709160"/>
                      <a:gd name="connsiteY20" fmla="*/ 898215 h 1289304"/>
                      <a:gd name="connsiteX21" fmla="*/ 0 w 4709160"/>
                      <a:gd name="connsiteY21" fmla="*/ 507126 h 1289304"/>
                      <a:gd name="connsiteX22" fmla="*/ 0 w 4709160"/>
                      <a:gd name="connsiteY22" fmla="*/ 0 h 128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09160" h="1289304" fill="none" extrusionOk="0">
                        <a:moveTo>
                          <a:pt x="0" y="0"/>
                        </a:moveTo>
                        <a:cubicBezTo>
                          <a:pt x="181593" y="-6999"/>
                          <a:pt x="293305" y="39238"/>
                          <a:pt x="541553" y="0"/>
                        </a:cubicBezTo>
                        <a:cubicBezTo>
                          <a:pt x="789801" y="-39238"/>
                          <a:pt x="804547" y="660"/>
                          <a:pt x="1036015" y="0"/>
                        </a:cubicBezTo>
                        <a:cubicBezTo>
                          <a:pt x="1267483" y="-660"/>
                          <a:pt x="1343537" y="16660"/>
                          <a:pt x="1624660" y="0"/>
                        </a:cubicBezTo>
                        <a:cubicBezTo>
                          <a:pt x="1905784" y="-16660"/>
                          <a:pt x="1891749" y="33528"/>
                          <a:pt x="2119122" y="0"/>
                        </a:cubicBezTo>
                        <a:cubicBezTo>
                          <a:pt x="2346495" y="-33528"/>
                          <a:pt x="2443881" y="38134"/>
                          <a:pt x="2566492" y="0"/>
                        </a:cubicBezTo>
                        <a:cubicBezTo>
                          <a:pt x="2689103" y="-38134"/>
                          <a:pt x="2914408" y="15760"/>
                          <a:pt x="3202229" y="0"/>
                        </a:cubicBezTo>
                        <a:cubicBezTo>
                          <a:pt x="3490050" y="-15760"/>
                          <a:pt x="3663145" y="29920"/>
                          <a:pt x="3790874" y="0"/>
                        </a:cubicBezTo>
                        <a:cubicBezTo>
                          <a:pt x="3918603" y="-29920"/>
                          <a:pt x="4506457" y="33817"/>
                          <a:pt x="4709160" y="0"/>
                        </a:cubicBezTo>
                        <a:cubicBezTo>
                          <a:pt x="4757307" y="109787"/>
                          <a:pt x="4682352" y="242304"/>
                          <a:pt x="4709160" y="403982"/>
                        </a:cubicBezTo>
                        <a:cubicBezTo>
                          <a:pt x="4735968" y="565660"/>
                          <a:pt x="4686930" y="695480"/>
                          <a:pt x="4709160" y="833750"/>
                        </a:cubicBezTo>
                        <a:cubicBezTo>
                          <a:pt x="4731390" y="972020"/>
                          <a:pt x="4689234" y="1142746"/>
                          <a:pt x="4709160" y="1289304"/>
                        </a:cubicBezTo>
                        <a:cubicBezTo>
                          <a:pt x="4604811" y="1313528"/>
                          <a:pt x="4324254" y="1265521"/>
                          <a:pt x="4214698" y="1289304"/>
                        </a:cubicBezTo>
                        <a:cubicBezTo>
                          <a:pt x="4105142" y="1313087"/>
                          <a:pt x="3813665" y="1243142"/>
                          <a:pt x="3578962" y="1289304"/>
                        </a:cubicBezTo>
                        <a:cubicBezTo>
                          <a:pt x="3344259" y="1335466"/>
                          <a:pt x="3199018" y="1245950"/>
                          <a:pt x="3084500" y="1289304"/>
                        </a:cubicBezTo>
                        <a:cubicBezTo>
                          <a:pt x="2969982" y="1332658"/>
                          <a:pt x="2735949" y="1279228"/>
                          <a:pt x="2495855" y="1289304"/>
                        </a:cubicBezTo>
                        <a:cubicBezTo>
                          <a:pt x="2255761" y="1299380"/>
                          <a:pt x="2063311" y="1227428"/>
                          <a:pt x="1907210" y="1289304"/>
                        </a:cubicBezTo>
                        <a:cubicBezTo>
                          <a:pt x="1751110" y="1351180"/>
                          <a:pt x="1484261" y="1261226"/>
                          <a:pt x="1224382" y="1289304"/>
                        </a:cubicBezTo>
                        <a:cubicBezTo>
                          <a:pt x="964503" y="1317382"/>
                          <a:pt x="775857" y="1256780"/>
                          <a:pt x="635737" y="1289304"/>
                        </a:cubicBezTo>
                        <a:cubicBezTo>
                          <a:pt x="495618" y="1321828"/>
                          <a:pt x="216929" y="1256173"/>
                          <a:pt x="0" y="1289304"/>
                        </a:cubicBezTo>
                        <a:cubicBezTo>
                          <a:pt x="-19037" y="1194591"/>
                          <a:pt x="31187" y="1068806"/>
                          <a:pt x="0" y="898215"/>
                        </a:cubicBezTo>
                        <a:cubicBezTo>
                          <a:pt x="-31187" y="727624"/>
                          <a:pt x="3438" y="663821"/>
                          <a:pt x="0" y="507126"/>
                        </a:cubicBezTo>
                        <a:cubicBezTo>
                          <a:pt x="-3438" y="350431"/>
                          <a:pt x="36075" y="231619"/>
                          <a:pt x="0" y="0"/>
                        </a:cubicBezTo>
                        <a:close/>
                      </a:path>
                      <a:path w="4709160" h="1289304" stroke="0" extrusionOk="0">
                        <a:moveTo>
                          <a:pt x="0" y="0"/>
                        </a:moveTo>
                        <a:cubicBezTo>
                          <a:pt x="179071" y="-64905"/>
                          <a:pt x="271863" y="35987"/>
                          <a:pt x="541553" y="0"/>
                        </a:cubicBezTo>
                        <a:cubicBezTo>
                          <a:pt x="811243" y="-35987"/>
                          <a:pt x="855393" y="24548"/>
                          <a:pt x="1130198" y="0"/>
                        </a:cubicBezTo>
                        <a:cubicBezTo>
                          <a:pt x="1405003" y="-24548"/>
                          <a:pt x="1662751" y="13639"/>
                          <a:pt x="1813027" y="0"/>
                        </a:cubicBezTo>
                        <a:cubicBezTo>
                          <a:pt x="1963303" y="-13639"/>
                          <a:pt x="2109968" y="29502"/>
                          <a:pt x="2354580" y="0"/>
                        </a:cubicBezTo>
                        <a:cubicBezTo>
                          <a:pt x="2599192" y="-29502"/>
                          <a:pt x="2679955" y="13481"/>
                          <a:pt x="2849042" y="0"/>
                        </a:cubicBezTo>
                        <a:cubicBezTo>
                          <a:pt x="3018129" y="-13481"/>
                          <a:pt x="3229971" y="20583"/>
                          <a:pt x="3437687" y="0"/>
                        </a:cubicBezTo>
                        <a:cubicBezTo>
                          <a:pt x="3645403" y="-20583"/>
                          <a:pt x="3756722" y="9076"/>
                          <a:pt x="3979240" y="0"/>
                        </a:cubicBezTo>
                        <a:cubicBezTo>
                          <a:pt x="4201758" y="-9076"/>
                          <a:pt x="4358591" y="61255"/>
                          <a:pt x="4709160" y="0"/>
                        </a:cubicBezTo>
                        <a:cubicBezTo>
                          <a:pt x="4742023" y="83140"/>
                          <a:pt x="4704314" y="311210"/>
                          <a:pt x="4709160" y="391089"/>
                        </a:cubicBezTo>
                        <a:cubicBezTo>
                          <a:pt x="4714006" y="470968"/>
                          <a:pt x="4662538" y="653703"/>
                          <a:pt x="4709160" y="782178"/>
                        </a:cubicBezTo>
                        <a:cubicBezTo>
                          <a:pt x="4755782" y="910653"/>
                          <a:pt x="4676756" y="1087933"/>
                          <a:pt x="4709160" y="1289304"/>
                        </a:cubicBezTo>
                        <a:cubicBezTo>
                          <a:pt x="4495453" y="1333924"/>
                          <a:pt x="4348480" y="1274551"/>
                          <a:pt x="4026332" y="1289304"/>
                        </a:cubicBezTo>
                        <a:cubicBezTo>
                          <a:pt x="3704184" y="1304057"/>
                          <a:pt x="3687485" y="1268665"/>
                          <a:pt x="3578962" y="1289304"/>
                        </a:cubicBezTo>
                        <a:cubicBezTo>
                          <a:pt x="3470439" y="1309943"/>
                          <a:pt x="3247533" y="1249093"/>
                          <a:pt x="2990317" y="1289304"/>
                        </a:cubicBezTo>
                        <a:cubicBezTo>
                          <a:pt x="2733102" y="1329515"/>
                          <a:pt x="2614098" y="1272660"/>
                          <a:pt x="2401672" y="1289304"/>
                        </a:cubicBezTo>
                        <a:cubicBezTo>
                          <a:pt x="2189246" y="1305948"/>
                          <a:pt x="1875924" y="1224102"/>
                          <a:pt x="1718843" y="1289304"/>
                        </a:cubicBezTo>
                        <a:cubicBezTo>
                          <a:pt x="1561762" y="1354506"/>
                          <a:pt x="1432863" y="1250744"/>
                          <a:pt x="1224382" y="1289304"/>
                        </a:cubicBezTo>
                        <a:cubicBezTo>
                          <a:pt x="1015901" y="1327864"/>
                          <a:pt x="797816" y="1229020"/>
                          <a:pt x="541553" y="1289304"/>
                        </a:cubicBezTo>
                        <a:cubicBezTo>
                          <a:pt x="285290" y="1349588"/>
                          <a:pt x="228730" y="1234536"/>
                          <a:pt x="0" y="1289304"/>
                        </a:cubicBezTo>
                        <a:cubicBezTo>
                          <a:pt x="-20397" y="1200559"/>
                          <a:pt x="3286" y="1031234"/>
                          <a:pt x="0" y="885322"/>
                        </a:cubicBezTo>
                        <a:cubicBezTo>
                          <a:pt x="-3286" y="739410"/>
                          <a:pt x="18464" y="653980"/>
                          <a:pt x="0" y="429768"/>
                        </a:cubicBezTo>
                        <a:cubicBezTo>
                          <a:pt x="-18464" y="205556"/>
                          <a:pt x="33378" y="104031"/>
                          <a:pt x="0" y="0"/>
                        </a:cubicBezTo>
                        <a:close/>
                      </a:path>
                    </a:pathLst>
                  </a:custGeom>
                  <ask:type>
                    <ask:lineSketchNone/>
                  </ask:type>
                </ask:lineSketchStyleProps>
              </a:ext>
            </a:extLst>
          </a:ln>
          <a:effectLst>
            <a:outerShdw blurRad="63500" sx="102000" sy="102000" algn="ctr" rotWithShape="0">
              <a:prstClr val="black">
                <a:alpha val="40000"/>
              </a:prstClr>
            </a:outerShdw>
          </a:effectLst>
        </p:spPr>
        <p:txBody>
          <a:bodyPr lIns="182880" tIns="91440" rIns="182880" bIns="91440">
            <a:spAutoFit/>
          </a:bodyPr>
          <a:lstStyle/>
          <a:p>
            <a:pPr marL="0" indent="0">
              <a:buNone/>
            </a:pPr>
            <a:r>
              <a:rPr lang="en-US" dirty="0"/>
              <a:t>Allowing an employment specialist to assist a person with an intellectual disability in an interview and while learning how to do their job.</a:t>
            </a:r>
          </a:p>
        </p:txBody>
      </p:sp>
      <p:sp>
        <p:nvSpPr>
          <p:cNvPr id="33" name="Content Placeholder 32">
            <a:extLst>
              <a:ext uri="{FF2B5EF4-FFF2-40B4-BE49-F238E27FC236}">
                <a16:creationId xmlns:a16="http://schemas.microsoft.com/office/drawing/2014/main" id="{8B6F0144-541E-176C-3793-9F495C435F0B}"/>
              </a:ext>
            </a:extLst>
          </p:cNvPr>
          <p:cNvSpPr>
            <a:spLocks noGrp="1"/>
          </p:cNvSpPr>
          <p:nvPr>
            <p:ph sz="half" idx="2"/>
          </p:nvPr>
        </p:nvSpPr>
        <p:spPr>
          <a:xfrm>
            <a:off x="6004560" y="2148840"/>
            <a:ext cx="4709160" cy="1572768"/>
          </a:xfrm>
          <a:solidFill>
            <a:schemeClr val="bg1"/>
          </a:solidFill>
          <a:ln w="28575">
            <a:solidFill>
              <a:srgbClr val="67AB4C"/>
            </a:solidFill>
            <a:extLst>
              <a:ext uri="{C807C97D-BFC1-408E-A445-0C87EB9F89A2}">
                <ask:lineSketchStyleProps xmlns:ask="http://schemas.microsoft.com/office/drawing/2018/sketchyshapes" sd="3715587220">
                  <a:custGeom>
                    <a:avLst/>
                    <a:gdLst>
                      <a:gd name="connsiteX0" fmla="*/ 0 w 4709160"/>
                      <a:gd name="connsiteY0" fmla="*/ 0 h 1572768"/>
                      <a:gd name="connsiteX1" fmla="*/ 682828 w 4709160"/>
                      <a:gd name="connsiteY1" fmla="*/ 0 h 1572768"/>
                      <a:gd name="connsiteX2" fmla="*/ 1177290 w 4709160"/>
                      <a:gd name="connsiteY2" fmla="*/ 0 h 1572768"/>
                      <a:gd name="connsiteX3" fmla="*/ 1860118 w 4709160"/>
                      <a:gd name="connsiteY3" fmla="*/ 0 h 1572768"/>
                      <a:gd name="connsiteX4" fmla="*/ 2307488 w 4709160"/>
                      <a:gd name="connsiteY4" fmla="*/ 0 h 1572768"/>
                      <a:gd name="connsiteX5" fmla="*/ 2943225 w 4709160"/>
                      <a:gd name="connsiteY5" fmla="*/ 0 h 1572768"/>
                      <a:gd name="connsiteX6" fmla="*/ 3437687 w 4709160"/>
                      <a:gd name="connsiteY6" fmla="*/ 0 h 1572768"/>
                      <a:gd name="connsiteX7" fmla="*/ 4073423 w 4709160"/>
                      <a:gd name="connsiteY7" fmla="*/ 0 h 1572768"/>
                      <a:gd name="connsiteX8" fmla="*/ 4709160 w 4709160"/>
                      <a:gd name="connsiteY8" fmla="*/ 0 h 1572768"/>
                      <a:gd name="connsiteX9" fmla="*/ 4709160 w 4709160"/>
                      <a:gd name="connsiteY9" fmla="*/ 524256 h 1572768"/>
                      <a:gd name="connsiteX10" fmla="*/ 4709160 w 4709160"/>
                      <a:gd name="connsiteY10" fmla="*/ 1079967 h 1572768"/>
                      <a:gd name="connsiteX11" fmla="*/ 4709160 w 4709160"/>
                      <a:gd name="connsiteY11" fmla="*/ 1572768 h 1572768"/>
                      <a:gd name="connsiteX12" fmla="*/ 4214698 w 4709160"/>
                      <a:gd name="connsiteY12" fmla="*/ 1572768 h 1572768"/>
                      <a:gd name="connsiteX13" fmla="*/ 3531870 w 4709160"/>
                      <a:gd name="connsiteY13" fmla="*/ 1572768 h 1572768"/>
                      <a:gd name="connsiteX14" fmla="*/ 2849042 w 4709160"/>
                      <a:gd name="connsiteY14" fmla="*/ 1572768 h 1572768"/>
                      <a:gd name="connsiteX15" fmla="*/ 2166214 w 4709160"/>
                      <a:gd name="connsiteY15" fmla="*/ 1572768 h 1572768"/>
                      <a:gd name="connsiteX16" fmla="*/ 1718843 w 4709160"/>
                      <a:gd name="connsiteY16" fmla="*/ 1572768 h 1572768"/>
                      <a:gd name="connsiteX17" fmla="*/ 1224382 w 4709160"/>
                      <a:gd name="connsiteY17" fmla="*/ 1572768 h 1572768"/>
                      <a:gd name="connsiteX18" fmla="*/ 635737 w 4709160"/>
                      <a:gd name="connsiteY18" fmla="*/ 1572768 h 1572768"/>
                      <a:gd name="connsiteX19" fmla="*/ 0 w 4709160"/>
                      <a:gd name="connsiteY19" fmla="*/ 1572768 h 1572768"/>
                      <a:gd name="connsiteX20" fmla="*/ 0 w 4709160"/>
                      <a:gd name="connsiteY20" fmla="*/ 1095695 h 1572768"/>
                      <a:gd name="connsiteX21" fmla="*/ 0 w 4709160"/>
                      <a:gd name="connsiteY21" fmla="*/ 555711 h 1572768"/>
                      <a:gd name="connsiteX22" fmla="*/ 0 w 4709160"/>
                      <a:gd name="connsiteY22" fmla="*/ 0 h 157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09160" h="1572768" fill="none" extrusionOk="0">
                        <a:moveTo>
                          <a:pt x="0" y="0"/>
                        </a:moveTo>
                        <a:cubicBezTo>
                          <a:pt x="336683" y="-21235"/>
                          <a:pt x="464649" y="22959"/>
                          <a:pt x="682828" y="0"/>
                        </a:cubicBezTo>
                        <a:cubicBezTo>
                          <a:pt x="901007" y="-22959"/>
                          <a:pt x="1030267" y="43725"/>
                          <a:pt x="1177290" y="0"/>
                        </a:cubicBezTo>
                        <a:cubicBezTo>
                          <a:pt x="1324313" y="-43725"/>
                          <a:pt x="1622467" y="78897"/>
                          <a:pt x="1860118" y="0"/>
                        </a:cubicBezTo>
                        <a:cubicBezTo>
                          <a:pt x="2097769" y="-78897"/>
                          <a:pt x="2168062" y="14880"/>
                          <a:pt x="2307488" y="0"/>
                        </a:cubicBezTo>
                        <a:cubicBezTo>
                          <a:pt x="2446914" y="-14880"/>
                          <a:pt x="2720053" y="35045"/>
                          <a:pt x="2943225" y="0"/>
                        </a:cubicBezTo>
                        <a:cubicBezTo>
                          <a:pt x="3166397" y="-35045"/>
                          <a:pt x="3272560" y="19424"/>
                          <a:pt x="3437687" y="0"/>
                        </a:cubicBezTo>
                        <a:cubicBezTo>
                          <a:pt x="3602814" y="-19424"/>
                          <a:pt x="3823787" y="25237"/>
                          <a:pt x="4073423" y="0"/>
                        </a:cubicBezTo>
                        <a:cubicBezTo>
                          <a:pt x="4323059" y="-25237"/>
                          <a:pt x="4535945" y="46438"/>
                          <a:pt x="4709160" y="0"/>
                        </a:cubicBezTo>
                        <a:cubicBezTo>
                          <a:pt x="4751557" y="190093"/>
                          <a:pt x="4652707" y="339325"/>
                          <a:pt x="4709160" y="524256"/>
                        </a:cubicBezTo>
                        <a:cubicBezTo>
                          <a:pt x="4765613" y="709187"/>
                          <a:pt x="4668888" y="839102"/>
                          <a:pt x="4709160" y="1079967"/>
                        </a:cubicBezTo>
                        <a:cubicBezTo>
                          <a:pt x="4749432" y="1320832"/>
                          <a:pt x="4673728" y="1402471"/>
                          <a:pt x="4709160" y="1572768"/>
                        </a:cubicBezTo>
                        <a:cubicBezTo>
                          <a:pt x="4471693" y="1575622"/>
                          <a:pt x="4331020" y="1525114"/>
                          <a:pt x="4214698" y="1572768"/>
                        </a:cubicBezTo>
                        <a:cubicBezTo>
                          <a:pt x="4098376" y="1620422"/>
                          <a:pt x="3837374" y="1506405"/>
                          <a:pt x="3531870" y="1572768"/>
                        </a:cubicBezTo>
                        <a:cubicBezTo>
                          <a:pt x="3226366" y="1639131"/>
                          <a:pt x="3108252" y="1501258"/>
                          <a:pt x="2849042" y="1572768"/>
                        </a:cubicBezTo>
                        <a:cubicBezTo>
                          <a:pt x="2589832" y="1644278"/>
                          <a:pt x="2413304" y="1559016"/>
                          <a:pt x="2166214" y="1572768"/>
                        </a:cubicBezTo>
                        <a:cubicBezTo>
                          <a:pt x="1919124" y="1586520"/>
                          <a:pt x="1903325" y="1554579"/>
                          <a:pt x="1718843" y="1572768"/>
                        </a:cubicBezTo>
                        <a:cubicBezTo>
                          <a:pt x="1534361" y="1590957"/>
                          <a:pt x="1350262" y="1535209"/>
                          <a:pt x="1224382" y="1572768"/>
                        </a:cubicBezTo>
                        <a:cubicBezTo>
                          <a:pt x="1098502" y="1610327"/>
                          <a:pt x="907910" y="1503948"/>
                          <a:pt x="635737" y="1572768"/>
                        </a:cubicBezTo>
                        <a:cubicBezTo>
                          <a:pt x="363565" y="1641588"/>
                          <a:pt x="166000" y="1560929"/>
                          <a:pt x="0" y="1572768"/>
                        </a:cubicBezTo>
                        <a:cubicBezTo>
                          <a:pt x="-47594" y="1367571"/>
                          <a:pt x="49913" y="1210183"/>
                          <a:pt x="0" y="1095695"/>
                        </a:cubicBezTo>
                        <a:cubicBezTo>
                          <a:pt x="-49913" y="981207"/>
                          <a:pt x="47968" y="679264"/>
                          <a:pt x="0" y="555711"/>
                        </a:cubicBezTo>
                        <a:cubicBezTo>
                          <a:pt x="-47968" y="432158"/>
                          <a:pt x="50183" y="268091"/>
                          <a:pt x="0" y="0"/>
                        </a:cubicBezTo>
                        <a:close/>
                      </a:path>
                      <a:path w="4709160" h="1572768" stroke="0" extrusionOk="0">
                        <a:moveTo>
                          <a:pt x="0" y="0"/>
                        </a:moveTo>
                        <a:cubicBezTo>
                          <a:pt x="113852" y="-23835"/>
                          <a:pt x="364934" y="26960"/>
                          <a:pt x="541553" y="0"/>
                        </a:cubicBezTo>
                        <a:cubicBezTo>
                          <a:pt x="718172" y="-26960"/>
                          <a:pt x="886765" y="38029"/>
                          <a:pt x="1083107" y="0"/>
                        </a:cubicBezTo>
                        <a:cubicBezTo>
                          <a:pt x="1279449" y="-38029"/>
                          <a:pt x="1364237" y="46468"/>
                          <a:pt x="1624660" y="0"/>
                        </a:cubicBezTo>
                        <a:cubicBezTo>
                          <a:pt x="1885083" y="-46468"/>
                          <a:pt x="1959637" y="26269"/>
                          <a:pt x="2119122" y="0"/>
                        </a:cubicBezTo>
                        <a:cubicBezTo>
                          <a:pt x="2278607" y="-26269"/>
                          <a:pt x="2574029" y="40670"/>
                          <a:pt x="2707767" y="0"/>
                        </a:cubicBezTo>
                        <a:cubicBezTo>
                          <a:pt x="2841505" y="-40670"/>
                          <a:pt x="3036120" y="50448"/>
                          <a:pt x="3249320" y="0"/>
                        </a:cubicBezTo>
                        <a:cubicBezTo>
                          <a:pt x="3462520" y="-50448"/>
                          <a:pt x="3526716" y="13800"/>
                          <a:pt x="3696691" y="0"/>
                        </a:cubicBezTo>
                        <a:cubicBezTo>
                          <a:pt x="3866666" y="-13800"/>
                          <a:pt x="4237226" y="16632"/>
                          <a:pt x="4709160" y="0"/>
                        </a:cubicBezTo>
                        <a:cubicBezTo>
                          <a:pt x="4760350" y="173118"/>
                          <a:pt x="4698094" y="371488"/>
                          <a:pt x="4709160" y="555711"/>
                        </a:cubicBezTo>
                        <a:cubicBezTo>
                          <a:pt x="4720226" y="739934"/>
                          <a:pt x="4708370" y="825907"/>
                          <a:pt x="4709160" y="1064240"/>
                        </a:cubicBezTo>
                        <a:cubicBezTo>
                          <a:pt x="4709950" y="1302573"/>
                          <a:pt x="4686638" y="1435526"/>
                          <a:pt x="4709160" y="1572768"/>
                        </a:cubicBezTo>
                        <a:cubicBezTo>
                          <a:pt x="4457288" y="1592225"/>
                          <a:pt x="4311979" y="1514635"/>
                          <a:pt x="4073423" y="1572768"/>
                        </a:cubicBezTo>
                        <a:cubicBezTo>
                          <a:pt x="3834867" y="1630901"/>
                          <a:pt x="3757174" y="1524490"/>
                          <a:pt x="3626053" y="1572768"/>
                        </a:cubicBezTo>
                        <a:cubicBezTo>
                          <a:pt x="3494932" y="1621046"/>
                          <a:pt x="3271457" y="1538777"/>
                          <a:pt x="2990317" y="1572768"/>
                        </a:cubicBezTo>
                        <a:cubicBezTo>
                          <a:pt x="2709177" y="1606759"/>
                          <a:pt x="2522250" y="1552823"/>
                          <a:pt x="2354580" y="1572768"/>
                        </a:cubicBezTo>
                        <a:cubicBezTo>
                          <a:pt x="2186910" y="1592713"/>
                          <a:pt x="1949508" y="1513841"/>
                          <a:pt x="1765935" y="1572768"/>
                        </a:cubicBezTo>
                        <a:cubicBezTo>
                          <a:pt x="1582363" y="1631695"/>
                          <a:pt x="1345325" y="1572692"/>
                          <a:pt x="1224382" y="1572768"/>
                        </a:cubicBezTo>
                        <a:cubicBezTo>
                          <a:pt x="1103439" y="1572844"/>
                          <a:pt x="998391" y="1531710"/>
                          <a:pt x="777011" y="1572768"/>
                        </a:cubicBezTo>
                        <a:cubicBezTo>
                          <a:pt x="555631" y="1613826"/>
                          <a:pt x="213663" y="1526472"/>
                          <a:pt x="0" y="1572768"/>
                        </a:cubicBezTo>
                        <a:cubicBezTo>
                          <a:pt x="-40479" y="1423109"/>
                          <a:pt x="10809" y="1308091"/>
                          <a:pt x="0" y="1064240"/>
                        </a:cubicBezTo>
                        <a:cubicBezTo>
                          <a:pt x="-10809" y="820389"/>
                          <a:pt x="34382" y="796496"/>
                          <a:pt x="0" y="539984"/>
                        </a:cubicBezTo>
                        <a:cubicBezTo>
                          <a:pt x="-34382" y="283472"/>
                          <a:pt x="54516" y="260240"/>
                          <a:pt x="0" y="0"/>
                        </a:cubicBezTo>
                        <a:close/>
                      </a:path>
                    </a:pathLst>
                  </a:custGeom>
                  <ask:type>
                    <ask:lineSketchNone/>
                  </ask:type>
                </ask:lineSketchStyleProps>
              </a:ext>
            </a:extLst>
          </a:ln>
          <a:effectLst>
            <a:outerShdw blurRad="63500" sx="102000" sy="102000" algn="ctr" rotWithShape="0">
              <a:prstClr val="black">
                <a:alpha val="40000"/>
              </a:prstClr>
            </a:outerShdw>
          </a:effectLst>
        </p:spPr>
        <p:txBody>
          <a:bodyPr vert="horz" lIns="182880" tIns="91440" rIns="182880" bIns="91440" rtlCol="0">
            <a:spAutoFit/>
          </a:bodyPr>
          <a:lstStyle/>
          <a:p>
            <a:pPr marL="0" indent="0">
              <a:buNone/>
            </a:pPr>
            <a:r>
              <a:rPr lang="en-US" dirty="0"/>
              <a:t>Reassigning marginal tasks, like light office cleaning or lifting the occasional package, for an employee with severe, chronic back pain to other employees in similar job roles.</a:t>
            </a:r>
          </a:p>
        </p:txBody>
      </p:sp>
      <p:sp>
        <p:nvSpPr>
          <p:cNvPr id="24" name="Content Placeholder 23">
            <a:extLst>
              <a:ext uri="{FF2B5EF4-FFF2-40B4-BE49-F238E27FC236}">
                <a16:creationId xmlns:a16="http://schemas.microsoft.com/office/drawing/2014/main" id="{D4B6771E-5201-0963-1D0C-DF130C61BD23}"/>
              </a:ext>
            </a:extLst>
          </p:cNvPr>
          <p:cNvSpPr>
            <a:spLocks noGrp="1"/>
          </p:cNvSpPr>
          <p:nvPr>
            <p:ph sz="half" idx="13"/>
          </p:nvPr>
        </p:nvSpPr>
        <p:spPr>
          <a:xfrm>
            <a:off x="865632" y="3721608"/>
            <a:ext cx="4709160" cy="1014984"/>
          </a:xfrm>
          <a:solidFill>
            <a:schemeClr val="bg1"/>
          </a:solidFill>
          <a:ln w="28575">
            <a:solidFill>
              <a:srgbClr val="67AB4C"/>
            </a:solidFill>
            <a:extLst>
              <a:ext uri="{C807C97D-BFC1-408E-A445-0C87EB9F89A2}">
                <ask:lineSketchStyleProps xmlns:ask="http://schemas.microsoft.com/office/drawing/2018/sketchyshapes" sd="516240314">
                  <a:custGeom>
                    <a:avLst/>
                    <a:gdLst>
                      <a:gd name="connsiteX0" fmla="*/ 0 w 4709160"/>
                      <a:gd name="connsiteY0" fmla="*/ 0 h 1014984"/>
                      <a:gd name="connsiteX1" fmla="*/ 682828 w 4709160"/>
                      <a:gd name="connsiteY1" fmla="*/ 0 h 1014984"/>
                      <a:gd name="connsiteX2" fmla="*/ 1177290 w 4709160"/>
                      <a:gd name="connsiteY2" fmla="*/ 0 h 1014984"/>
                      <a:gd name="connsiteX3" fmla="*/ 1860118 w 4709160"/>
                      <a:gd name="connsiteY3" fmla="*/ 0 h 1014984"/>
                      <a:gd name="connsiteX4" fmla="*/ 2354580 w 4709160"/>
                      <a:gd name="connsiteY4" fmla="*/ 0 h 1014984"/>
                      <a:gd name="connsiteX5" fmla="*/ 2943225 w 4709160"/>
                      <a:gd name="connsiteY5" fmla="*/ 0 h 1014984"/>
                      <a:gd name="connsiteX6" fmla="*/ 3437687 w 4709160"/>
                      <a:gd name="connsiteY6" fmla="*/ 0 h 1014984"/>
                      <a:gd name="connsiteX7" fmla="*/ 3885057 w 4709160"/>
                      <a:gd name="connsiteY7" fmla="*/ 0 h 1014984"/>
                      <a:gd name="connsiteX8" fmla="*/ 4709160 w 4709160"/>
                      <a:gd name="connsiteY8" fmla="*/ 0 h 1014984"/>
                      <a:gd name="connsiteX9" fmla="*/ 4709160 w 4709160"/>
                      <a:gd name="connsiteY9" fmla="*/ 507492 h 1014984"/>
                      <a:gd name="connsiteX10" fmla="*/ 4709160 w 4709160"/>
                      <a:gd name="connsiteY10" fmla="*/ 1014984 h 1014984"/>
                      <a:gd name="connsiteX11" fmla="*/ 4120515 w 4709160"/>
                      <a:gd name="connsiteY11" fmla="*/ 1014984 h 1014984"/>
                      <a:gd name="connsiteX12" fmla="*/ 3484778 w 4709160"/>
                      <a:gd name="connsiteY12" fmla="*/ 1014984 h 1014984"/>
                      <a:gd name="connsiteX13" fmla="*/ 2849042 w 4709160"/>
                      <a:gd name="connsiteY13" fmla="*/ 1014984 h 1014984"/>
                      <a:gd name="connsiteX14" fmla="*/ 2401672 w 4709160"/>
                      <a:gd name="connsiteY14" fmla="*/ 1014984 h 1014984"/>
                      <a:gd name="connsiteX15" fmla="*/ 1765935 w 4709160"/>
                      <a:gd name="connsiteY15" fmla="*/ 1014984 h 1014984"/>
                      <a:gd name="connsiteX16" fmla="*/ 1271473 w 4709160"/>
                      <a:gd name="connsiteY16" fmla="*/ 1014984 h 1014984"/>
                      <a:gd name="connsiteX17" fmla="*/ 682828 w 4709160"/>
                      <a:gd name="connsiteY17" fmla="*/ 1014984 h 1014984"/>
                      <a:gd name="connsiteX18" fmla="*/ 0 w 4709160"/>
                      <a:gd name="connsiteY18" fmla="*/ 1014984 h 1014984"/>
                      <a:gd name="connsiteX19" fmla="*/ 0 w 4709160"/>
                      <a:gd name="connsiteY19" fmla="*/ 487192 h 1014984"/>
                      <a:gd name="connsiteX20" fmla="*/ 0 w 4709160"/>
                      <a:gd name="connsiteY20" fmla="*/ 0 h 10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09160" h="1014984" fill="none" extrusionOk="0">
                        <a:moveTo>
                          <a:pt x="0" y="0"/>
                        </a:moveTo>
                        <a:cubicBezTo>
                          <a:pt x="165389" y="-33295"/>
                          <a:pt x="356915" y="51767"/>
                          <a:pt x="682828" y="0"/>
                        </a:cubicBezTo>
                        <a:cubicBezTo>
                          <a:pt x="1008741" y="-51767"/>
                          <a:pt x="1033660" y="57295"/>
                          <a:pt x="1177290" y="0"/>
                        </a:cubicBezTo>
                        <a:cubicBezTo>
                          <a:pt x="1320920" y="-57295"/>
                          <a:pt x="1670451" y="47447"/>
                          <a:pt x="1860118" y="0"/>
                        </a:cubicBezTo>
                        <a:cubicBezTo>
                          <a:pt x="2049785" y="-47447"/>
                          <a:pt x="2123112" y="660"/>
                          <a:pt x="2354580" y="0"/>
                        </a:cubicBezTo>
                        <a:cubicBezTo>
                          <a:pt x="2586048" y="-660"/>
                          <a:pt x="2662102" y="16660"/>
                          <a:pt x="2943225" y="0"/>
                        </a:cubicBezTo>
                        <a:cubicBezTo>
                          <a:pt x="3224349" y="-16660"/>
                          <a:pt x="3210314" y="33528"/>
                          <a:pt x="3437687" y="0"/>
                        </a:cubicBezTo>
                        <a:cubicBezTo>
                          <a:pt x="3665060" y="-33528"/>
                          <a:pt x="3762446" y="38134"/>
                          <a:pt x="3885057" y="0"/>
                        </a:cubicBezTo>
                        <a:cubicBezTo>
                          <a:pt x="4007668" y="-38134"/>
                          <a:pt x="4434327" y="35837"/>
                          <a:pt x="4709160" y="0"/>
                        </a:cubicBezTo>
                        <a:cubicBezTo>
                          <a:pt x="4754267" y="152006"/>
                          <a:pt x="4673261" y="274525"/>
                          <a:pt x="4709160" y="507492"/>
                        </a:cubicBezTo>
                        <a:cubicBezTo>
                          <a:pt x="4745059" y="740459"/>
                          <a:pt x="4704862" y="906851"/>
                          <a:pt x="4709160" y="1014984"/>
                        </a:cubicBezTo>
                        <a:cubicBezTo>
                          <a:pt x="4516223" y="1022014"/>
                          <a:pt x="4403089" y="952278"/>
                          <a:pt x="4120515" y="1014984"/>
                        </a:cubicBezTo>
                        <a:cubicBezTo>
                          <a:pt x="3837941" y="1077690"/>
                          <a:pt x="3642467" y="998485"/>
                          <a:pt x="3484778" y="1014984"/>
                        </a:cubicBezTo>
                        <a:cubicBezTo>
                          <a:pt x="3327089" y="1031483"/>
                          <a:pt x="3109284" y="992885"/>
                          <a:pt x="2849042" y="1014984"/>
                        </a:cubicBezTo>
                        <a:cubicBezTo>
                          <a:pt x="2588800" y="1037083"/>
                          <a:pt x="2593164" y="1008127"/>
                          <a:pt x="2401672" y="1014984"/>
                        </a:cubicBezTo>
                        <a:cubicBezTo>
                          <a:pt x="2210180" y="1021841"/>
                          <a:pt x="2001087" y="970230"/>
                          <a:pt x="1765935" y="1014984"/>
                        </a:cubicBezTo>
                        <a:cubicBezTo>
                          <a:pt x="1530783" y="1059738"/>
                          <a:pt x="1385991" y="971630"/>
                          <a:pt x="1271473" y="1014984"/>
                        </a:cubicBezTo>
                        <a:cubicBezTo>
                          <a:pt x="1156955" y="1058338"/>
                          <a:pt x="922922" y="1004908"/>
                          <a:pt x="682828" y="1014984"/>
                        </a:cubicBezTo>
                        <a:cubicBezTo>
                          <a:pt x="442734" y="1025060"/>
                          <a:pt x="323018" y="963668"/>
                          <a:pt x="0" y="1014984"/>
                        </a:cubicBezTo>
                        <a:cubicBezTo>
                          <a:pt x="-5553" y="767621"/>
                          <a:pt x="6942" y="692962"/>
                          <a:pt x="0" y="487192"/>
                        </a:cubicBezTo>
                        <a:cubicBezTo>
                          <a:pt x="-6942" y="281422"/>
                          <a:pt x="12461" y="179265"/>
                          <a:pt x="0" y="0"/>
                        </a:cubicBezTo>
                        <a:close/>
                      </a:path>
                      <a:path w="4709160" h="1014984" stroke="0" extrusionOk="0">
                        <a:moveTo>
                          <a:pt x="0" y="0"/>
                        </a:moveTo>
                        <a:cubicBezTo>
                          <a:pt x="179071" y="-64905"/>
                          <a:pt x="271863" y="35987"/>
                          <a:pt x="541553" y="0"/>
                        </a:cubicBezTo>
                        <a:cubicBezTo>
                          <a:pt x="811243" y="-35987"/>
                          <a:pt x="855393" y="24548"/>
                          <a:pt x="1130198" y="0"/>
                        </a:cubicBezTo>
                        <a:cubicBezTo>
                          <a:pt x="1405003" y="-24548"/>
                          <a:pt x="1662751" y="13639"/>
                          <a:pt x="1813027" y="0"/>
                        </a:cubicBezTo>
                        <a:cubicBezTo>
                          <a:pt x="1963303" y="-13639"/>
                          <a:pt x="2109968" y="29502"/>
                          <a:pt x="2354580" y="0"/>
                        </a:cubicBezTo>
                        <a:cubicBezTo>
                          <a:pt x="2599192" y="-29502"/>
                          <a:pt x="2679955" y="13481"/>
                          <a:pt x="2849042" y="0"/>
                        </a:cubicBezTo>
                        <a:cubicBezTo>
                          <a:pt x="3018129" y="-13481"/>
                          <a:pt x="3229971" y="20583"/>
                          <a:pt x="3437687" y="0"/>
                        </a:cubicBezTo>
                        <a:cubicBezTo>
                          <a:pt x="3645403" y="-20583"/>
                          <a:pt x="3756722" y="9076"/>
                          <a:pt x="3979240" y="0"/>
                        </a:cubicBezTo>
                        <a:cubicBezTo>
                          <a:pt x="4201758" y="-9076"/>
                          <a:pt x="4358591" y="61255"/>
                          <a:pt x="4709160" y="0"/>
                        </a:cubicBezTo>
                        <a:cubicBezTo>
                          <a:pt x="4740888" y="100864"/>
                          <a:pt x="4653689" y="251951"/>
                          <a:pt x="4709160" y="477042"/>
                        </a:cubicBezTo>
                        <a:cubicBezTo>
                          <a:pt x="4764631" y="702133"/>
                          <a:pt x="4649877" y="824176"/>
                          <a:pt x="4709160" y="1014984"/>
                        </a:cubicBezTo>
                        <a:cubicBezTo>
                          <a:pt x="4391300" y="1028452"/>
                          <a:pt x="4241405" y="953107"/>
                          <a:pt x="4073423" y="1014984"/>
                        </a:cubicBezTo>
                        <a:cubicBezTo>
                          <a:pt x="3905441" y="1076861"/>
                          <a:pt x="3685945" y="953398"/>
                          <a:pt x="3437687" y="1014984"/>
                        </a:cubicBezTo>
                        <a:cubicBezTo>
                          <a:pt x="3189429" y="1076570"/>
                          <a:pt x="3098840" y="994345"/>
                          <a:pt x="2990317" y="1014984"/>
                        </a:cubicBezTo>
                        <a:cubicBezTo>
                          <a:pt x="2881794" y="1035623"/>
                          <a:pt x="2658888" y="974773"/>
                          <a:pt x="2401672" y="1014984"/>
                        </a:cubicBezTo>
                        <a:cubicBezTo>
                          <a:pt x="2144457" y="1055195"/>
                          <a:pt x="2025453" y="998340"/>
                          <a:pt x="1813027" y="1014984"/>
                        </a:cubicBezTo>
                        <a:cubicBezTo>
                          <a:pt x="1600601" y="1031628"/>
                          <a:pt x="1287279" y="949782"/>
                          <a:pt x="1130198" y="1014984"/>
                        </a:cubicBezTo>
                        <a:cubicBezTo>
                          <a:pt x="973117" y="1080186"/>
                          <a:pt x="844218" y="976424"/>
                          <a:pt x="635737" y="1014984"/>
                        </a:cubicBezTo>
                        <a:cubicBezTo>
                          <a:pt x="427256" y="1053544"/>
                          <a:pt x="239540" y="1011903"/>
                          <a:pt x="0" y="1014984"/>
                        </a:cubicBezTo>
                        <a:cubicBezTo>
                          <a:pt x="-18008" y="878173"/>
                          <a:pt x="41996" y="724416"/>
                          <a:pt x="0" y="517642"/>
                        </a:cubicBezTo>
                        <a:cubicBezTo>
                          <a:pt x="-41996" y="310868"/>
                          <a:pt x="29260" y="207252"/>
                          <a:pt x="0" y="0"/>
                        </a:cubicBezTo>
                        <a:close/>
                      </a:path>
                    </a:pathLst>
                  </a:custGeom>
                  <ask:type>
                    <ask:lineSketchNone/>
                  </ask:type>
                </ask:lineSketchStyleProps>
              </a:ext>
            </a:extLst>
          </a:ln>
          <a:effectLst>
            <a:outerShdw blurRad="63500" sx="102000" sy="102000" algn="ctr" rotWithShape="0">
              <a:prstClr val="black">
                <a:alpha val="40000"/>
              </a:prstClr>
            </a:outerShdw>
          </a:effectLst>
        </p:spPr>
        <p:txBody>
          <a:bodyPr vert="horz" lIns="182880" tIns="91440" rIns="182880" bIns="91440" rtlCol="0">
            <a:spAutoFit/>
          </a:bodyPr>
          <a:lstStyle/>
          <a:p>
            <a:pPr marL="0" indent="0">
              <a:buNone/>
            </a:pPr>
            <a:r>
              <a:rPr lang="en-US" dirty="0"/>
              <a:t>Providing training materials in audio format for an employee with a learning disability.</a:t>
            </a:r>
          </a:p>
        </p:txBody>
      </p:sp>
      <p:sp>
        <p:nvSpPr>
          <p:cNvPr id="34" name="Content Placeholder 33">
            <a:extLst>
              <a:ext uri="{FF2B5EF4-FFF2-40B4-BE49-F238E27FC236}">
                <a16:creationId xmlns:a16="http://schemas.microsoft.com/office/drawing/2014/main" id="{A1F8BFE1-B45A-EDA6-B79E-941D12A5F839}"/>
              </a:ext>
            </a:extLst>
          </p:cNvPr>
          <p:cNvSpPr>
            <a:spLocks noGrp="1"/>
          </p:cNvSpPr>
          <p:nvPr>
            <p:ph sz="half" idx="14"/>
          </p:nvPr>
        </p:nvSpPr>
        <p:spPr>
          <a:xfrm>
            <a:off x="6004560" y="3995928"/>
            <a:ext cx="4709160" cy="1014984"/>
          </a:xfrm>
          <a:solidFill>
            <a:schemeClr val="bg1"/>
          </a:solidFill>
          <a:ln w="28575">
            <a:solidFill>
              <a:srgbClr val="67AB4C"/>
            </a:solidFill>
            <a:extLst>
              <a:ext uri="{C807C97D-BFC1-408E-A445-0C87EB9F89A2}">
                <ask:lineSketchStyleProps xmlns:ask="http://schemas.microsoft.com/office/drawing/2018/sketchyshapes" sd="516240314">
                  <a:custGeom>
                    <a:avLst/>
                    <a:gdLst>
                      <a:gd name="connsiteX0" fmla="*/ 0 w 4709160"/>
                      <a:gd name="connsiteY0" fmla="*/ 0 h 1014984"/>
                      <a:gd name="connsiteX1" fmla="*/ 682828 w 4709160"/>
                      <a:gd name="connsiteY1" fmla="*/ 0 h 1014984"/>
                      <a:gd name="connsiteX2" fmla="*/ 1177290 w 4709160"/>
                      <a:gd name="connsiteY2" fmla="*/ 0 h 1014984"/>
                      <a:gd name="connsiteX3" fmla="*/ 1860118 w 4709160"/>
                      <a:gd name="connsiteY3" fmla="*/ 0 h 1014984"/>
                      <a:gd name="connsiteX4" fmla="*/ 2354580 w 4709160"/>
                      <a:gd name="connsiteY4" fmla="*/ 0 h 1014984"/>
                      <a:gd name="connsiteX5" fmla="*/ 2943225 w 4709160"/>
                      <a:gd name="connsiteY5" fmla="*/ 0 h 1014984"/>
                      <a:gd name="connsiteX6" fmla="*/ 3437687 w 4709160"/>
                      <a:gd name="connsiteY6" fmla="*/ 0 h 1014984"/>
                      <a:gd name="connsiteX7" fmla="*/ 3885057 w 4709160"/>
                      <a:gd name="connsiteY7" fmla="*/ 0 h 1014984"/>
                      <a:gd name="connsiteX8" fmla="*/ 4709160 w 4709160"/>
                      <a:gd name="connsiteY8" fmla="*/ 0 h 1014984"/>
                      <a:gd name="connsiteX9" fmla="*/ 4709160 w 4709160"/>
                      <a:gd name="connsiteY9" fmla="*/ 507492 h 1014984"/>
                      <a:gd name="connsiteX10" fmla="*/ 4709160 w 4709160"/>
                      <a:gd name="connsiteY10" fmla="*/ 1014984 h 1014984"/>
                      <a:gd name="connsiteX11" fmla="*/ 4120515 w 4709160"/>
                      <a:gd name="connsiteY11" fmla="*/ 1014984 h 1014984"/>
                      <a:gd name="connsiteX12" fmla="*/ 3484778 w 4709160"/>
                      <a:gd name="connsiteY12" fmla="*/ 1014984 h 1014984"/>
                      <a:gd name="connsiteX13" fmla="*/ 2849042 w 4709160"/>
                      <a:gd name="connsiteY13" fmla="*/ 1014984 h 1014984"/>
                      <a:gd name="connsiteX14" fmla="*/ 2401672 w 4709160"/>
                      <a:gd name="connsiteY14" fmla="*/ 1014984 h 1014984"/>
                      <a:gd name="connsiteX15" fmla="*/ 1765935 w 4709160"/>
                      <a:gd name="connsiteY15" fmla="*/ 1014984 h 1014984"/>
                      <a:gd name="connsiteX16" fmla="*/ 1271473 w 4709160"/>
                      <a:gd name="connsiteY16" fmla="*/ 1014984 h 1014984"/>
                      <a:gd name="connsiteX17" fmla="*/ 682828 w 4709160"/>
                      <a:gd name="connsiteY17" fmla="*/ 1014984 h 1014984"/>
                      <a:gd name="connsiteX18" fmla="*/ 0 w 4709160"/>
                      <a:gd name="connsiteY18" fmla="*/ 1014984 h 1014984"/>
                      <a:gd name="connsiteX19" fmla="*/ 0 w 4709160"/>
                      <a:gd name="connsiteY19" fmla="*/ 487192 h 1014984"/>
                      <a:gd name="connsiteX20" fmla="*/ 0 w 4709160"/>
                      <a:gd name="connsiteY20" fmla="*/ 0 h 10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09160" h="1014984" fill="none" extrusionOk="0">
                        <a:moveTo>
                          <a:pt x="0" y="0"/>
                        </a:moveTo>
                        <a:cubicBezTo>
                          <a:pt x="165389" y="-33295"/>
                          <a:pt x="356915" y="51767"/>
                          <a:pt x="682828" y="0"/>
                        </a:cubicBezTo>
                        <a:cubicBezTo>
                          <a:pt x="1008741" y="-51767"/>
                          <a:pt x="1033660" y="57295"/>
                          <a:pt x="1177290" y="0"/>
                        </a:cubicBezTo>
                        <a:cubicBezTo>
                          <a:pt x="1320920" y="-57295"/>
                          <a:pt x="1670451" y="47447"/>
                          <a:pt x="1860118" y="0"/>
                        </a:cubicBezTo>
                        <a:cubicBezTo>
                          <a:pt x="2049785" y="-47447"/>
                          <a:pt x="2123112" y="660"/>
                          <a:pt x="2354580" y="0"/>
                        </a:cubicBezTo>
                        <a:cubicBezTo>
                          <a:pt x="2586048" y="-660"/>
                          <a:pt x="2662102" y="16660"/>
                          <a:pt x="2943225" y="0"/>
                        </a:cubicBezTo>
                        <a:cubicBezTo>
                          <a:pt x="3224349" y="-16660"/>
                          <a:pt x="3210314" y="33528"/>
                          <a:pt x="3437687" y="0"/>
                        </a:cubicBezTo>
                        <a:cubicBezTo>
                          <a:pt x="3665060" y="-33528"/>
                          <a:pt x="3762446" y="38134"/>
                          <a:pt x="3885057" y="0"/>
                        </a:cubicBezTo>
                        <a:cubicBezTo>
                          <a:pt x="4007668" y="-38134"/>
                          <a:pt x="4434327" y="35837"/>
                          <a:pt x="4709160" y="0"/>
                        </a:cubicBezTo>
                        <a:cubicBezTo>
                          <a:pt x="4754267" y="152006"/>
                          <a:pt x="4673261" y="274525"/>
                          <a:pt x="4709160" y="507492"/>
                        </a:cubicBezTo>
                        <a:cubicBezTo>
                          <a:pt x="4745059" y="740459"/>
                          <a:pt x="4704862" y="906851"/>
                          <a:pt x="4709160" y="1014984"/>
                        </a:cubicBezTo>
                        <a:cubicBezTo>
                          <a:pt x="4516223" y="1022014"/>
                          <a:pt x="4403089" y="952278"/>
                          <a:pt x="4120515" y="1014984"/>
                        </a:cubicBezTo>
                        <a:cubicBezTo>
                          <a:pt x="3837941" y="1077690"/>
                          <a:pt x="3642467" y="998485"/>
                          <a:pt x="3484778" y="1014984"/>
                        </a:cubicBezTo>
                        <a:cubicBezTo>
                          <a:pt x="3327089" y="1031483"/>
                          <a:pt x="3109284" y="992885"/>
                          <a:pt x="2849042" y="1014984"/>
                        </a:cubicBezTo>
                        <a:cubicBezTo>
                          <a:pt x="2588800" y="1037083"/>
                          <a:pt x="2593164" y="1008127"/>
                          <a:pt x="2401672" y="1014984"/>
                        </a:cubicBezTo>
                        <a:cubicBezTo>
                          <a:pt x="2210180" y="1021841"/>
                          <a:pt x="2001087" y="970230"/>
                          <a:pt x="1765935" y="1014984"/>
                        </a:cubicBezTo>
                        <a:cubicBezTo>
                          <a:pt x="1530783" y="1059738"/>
                          <a:pt x="1385991" y="971630"/>
                          <a:pt x="1271473" y="1014984"/>
                        </a:cubicBezTo>
                        <a:cubicBezTo>
                          <a:pt x="1156955" y="1058338"/>
                          <a:pt x="922922" y="1004908"/>
                          <a:pt x="682828" y="1014984"/>
                        </a:cubicBezTo>
                        <a:cubicBezTo>
                          <a:pt x="442734" y="1025060"/>
                          <a:pt x="323018" y="963668"/>
                          <a:pt x="0" y="1014984"/>
                        </a:cubicBezTo>
                        <a:cubicBezTo>
                          <a:pt x="-5553" y="767621"/>
                          <a:pt x="6942" y="692962"/>
                          <a:pt x="0" y="487192"/>
                        </a:cubicBezTo>
                        <a:cubicBezTo>
                          <a:pt x="-6942" y="281422"/>
                          <a:pt x="12461" y="179265"/>
                          <a:pt x="0" y="0"/>
                        </a:cubicBezTo>
                        <a:close/>
                      </a:path>
                      <a:path w="4709160" h="1014984" stroke="0" extrusionOk="0">
                        <a:moveTo>
                          <a:pt x="0" y="0"/>
                        </a:moveTo>
                        <a:cubicBezTo>
                          <a:pt x="179071" y="-64905"/>
                          <a:pt x="271863" y="35987"/>
                          <a:pt x="541553" y="0"/>
                        </a:cubicBezTo>
                        <a:cubicBezTo>
                          <a:pt x="811243" y="-35987"/>
                          <a:pt x="855393" y="24548"/>
                          <a:pt x="1130198" y="0"/>
                        </a:cubicBezTo>
                        <a:cubicBezTo>
                          <a:pt x="1405003" y="-24548"/>
                          <a:pt x="1662751" y="13639"/>
                          <a:pt x="1813027" y="0"/>
                        </a:cubicBezTo>
                        <a:cubicBezTo>
                          <a:pt x="1963303" y="-13639"/>
                          <a:pt x="2109968" y="29502"/>
                          <a:pt x="2354580" y="0"/>
                        </a:cubicBezTo>
                        <a:cubicBezTo>
                          <a:pt x="2599192" y="-29502"/>
                          <a:pt x="2679955" y="13481"/>
                          <a:pt x="2849042" y="0"/>
                        </a:cubicBezTo>
                        <a:cubicBezTo>
                          <a:pt x="3018129" y="-13481"/>
                          <a:pt x="3229971" y="20583"/>
                          <a:pt x="3437687" y="0"/>
                        </a:cubicBezTo>
                        <a:cubicBezTo>
                          <a:pt x="3645403" y="-20583"/>
                          <a:pt x="3756722" y="9076"/>
                          <a:pt x="3979240" y="0"/>
                        </a:cubicBezTo>
                        <a:cubicBezTo>
                          <a:pt x="4201758" y="-9076"/>
                          <a:pt x="4358591" y="61255"/>
                          <a:pt x="4709160" y="0"/>
                        </a:cubicBezTo>
                        <a:cubicBezTo>
                          <a:pt x="4740888" y="100864"/>
                          <a:pt x="4653689" y="251951"/>
                          <a:pt x="4709160" y="477042"/>
                        </a:cubicBezTo>
                        <a:cubicBezTo>
                          <a:pt x="4764631" y="702133"/>
                          <a:pt x="4649877" y="824176"/>
                          <a:pt x="4709160" y="1014984"/>
                        </a:cubicBezTo>
                        <a:cubicBezTo>
                          <a:pt x="4391300" y="1028452"/>
                          <a:pt x="4241405" y="953107"/>
                          <a:pt x="4073423" y="1014984"/>
                        </a:cubicBezTo>
                        <a:cubicBezTo>
                          <a:pt x="3905441" y="1076861"/>
                          <a:pt x="3685945" y="953398"/>
                          <a:pt x="3437687" y="1014984"/>
                        </a:cubicBezTo>
                        <a:cubicBezTo>
                          <a:pt x="3189429" y="1076570"/>
                          <a:pt x="3098840" y="994345"/>
                          <a:pt x="2990317" y="1014984"/>
                        </a:cubicBezTo>
                        <a:cubicBezTo>
                          <a:pt x="2881794" y="1035623"/>
                          <a:pt x="2658888" y="974773"/>
                          <a:pt x="2401672" y="1014984"/>
                        </a:cubicBezTo>
                        <a:cubicBezTo>
                          <a:pt x="2144457" y="1055195"/>
                          <a:pt x="2025453" y="998340"/>
                          <a:pt x="1813027" y="1014984"/>
                        </a:cubicBezTo>
                        <a:cubicBezTo>
                          <a:pt x="1600601" y="1031628"/>
                          <a:pt x="1287279" y="949782"/>
                          <a:pt x="1130198" y="1014984"/>
                        </a:cubicBezTo>
                        <a:cubicBezTo>
                          <a:pt x="973117" y="1080186"/>
                          <a:pt x="844218" y="976424"/>
                          <a:pt x="635737" y="1014984"/>
                        </a:cubicBezTo>
                        <a:cubicBezTo>
                          <a:pt x="427256" y="1053544"/>
                          <a:pt x="239540" y="1011903"/>
                          <a:pt x="0" y="1014984"/>
                        </a:cubicBezTo>
                        <a:cubicBezTo>
                          <a:pt x="-18008" y="878173"/>
                          <a:pt x="41996" y="724416"/>
                          <a:pt x="0" y="517642"/>
                        </a:cubicBezTo>
                        <a:cubicBezTo>
                          <a:pt x="-41996" y="310868"/>
                          <a:pt x="29260" y="207252"/>
                          <a:pt x="0" y="0"/>
                        </a:cubicBezTo>
                        <a:close/>
                      </a:path>
                    </a:pathLst>
                  </a:custGeom>
                  <ask:type>
                    <ask:lineSketchNone/>
                  </ask:type>
                </ask:lineSketchStyleProps>
              </a:ext>
            </a:extLst>
          </a:ln>
          <a:effectLst>
            <a:outerShdw blurRad="63500" sx="102000" sy="102000" algn="ctr" rotWithShape="0">
              <a:prstClr val="black">
                <a:alpha val="40000"/>
              </a:prstClr>
            </a:outerShdw>
          </a:effectLst>
        </p:spPr>
        <p:txBody>
          <a:bodyPr vert="horz" lIns="182880" tIns="91440" rIns="182880" bIns="91440" rtlCol="0">
            <a:spAutoFit/>
          </a:bodyPr>
          <a:lstStyle/>
          <a:p>
            <a:pPr marL="0" indent="0">
              <a:buNone/>
            </a:pPr>
            <a:r>
              <a:rPr lang="en-US" dirty="0"/>
              <a:t>Providing reserved parking for an employee with limited ability to walk long distances.</a:t>
            </a:r>
          </a:p>
        </p:txBody>
      </p:sp>
      <p:sp>
        <p:nvSpPr>
          <p:cNvPr id="26" name="Content Placeholder 25">
            <a:extLst>
              <a:ext uri="{FF2B5EF4-FFF2-40B4-BE49-F238E27FC236}">
                <a16:creationId xmlns:a16="http://schemas.microsoft.com/office/drawing/2014/main" id="{8729CFF4-C0C0-85B8-0221-621F445F37A6}"/>
              </a:ext>
            </a:extLst>
          </p:cNvPr>
          <p:cNvSpPr>
            <a:spLocks noGrp="1"/>
          </p:cNvSpPr>
          <p:nvPr>
            <p:ph sz="half" idx="15"/>
          </p:nvPr>
        </p:nvSpPr>
        <p:spPr>
          <a:xfrm>
            <a:off x="865632" y="5010912"/>
            <a:ext cx="4709160" cy="1014984"/>
          </a:xfrm>
          <a:solidFill>
            <a:schemeClr val="bg1"/>
          </a:solidFill>
          <a:ln w="28575">
            <a:solidFill>
              <a:srgbClr val="67AB4C"/>
            </a:solidFill>
            <a:extLst>
              <a:ext uri="{C807C97D-BFC1-408E-A445-0C87EB9F89A2}">
                <ask:lineSketchStyleProps xmlns:ask="http://schemas.microsoft.com/office/drawing/2018/sketchyshapes" sd="3715587220">
                  <a:custGeom>
                    <a:avLst/>
                    <a:gdLst>
                      <a:gd name="connsiteX0" fmla="*/ 0 w 4709160"/>
                      <a:gd name="connsiteY0" fmla="*/ 0 h 1014984"/>
                      <a:gd name="connsiteX1" fmla="*/ 588645 w 4709160"/>
                      <a:gd name="connsiteY1" fmla="*/ 0 h 1014984"/>
                      <a:gd name="connsiteX2" fmla="*/ 1036015 w 4709160"/>
                      <a:gd name="connsiteY2" fmla="*/ 0 h 1014984"/>
                      <a:gd name="connsiteX3" fmla="*/ 1530477 w 4709160"/>
                      <a:gd name="connsiteY3" fmla="*/ 0 h 1014984"/>
                      <a:gd name="connsiteX4" fmla="*/ 2024939 w 4709160"/>
                      <a:gd name="connsiteY4" fmla="*/ 0 h 1014984"/>
                      <a:gd name="connsiteX5" fmla="*/ 2707767 w 4709160"/>
                      <a:gd name="connsiteY5" fmla="*/ 0 h 1014984"/>
                      <a:gd name="connsiteX6" fmla="*/ 3155137 w 4709160"/>
                      <a:gd name="connsiteY6" fmla="*/ 0 h 1014984"/>
                      <a:gd name="connsiteX7" fmla="*/ 3790874 w 4709160"/>
                      <a:gd name="connsiteY7" fmla="*/ 0 h 1014984"/>
                      <a:gd name="connsiteX8" fmla="*/ 4709160 w 4709160"/>
                      <a:gd name="connsiteY8" fmla="*/ 0 h 1014984"/>
                      <a:gd name="connsiteX9" fmla="*/ 4709160 w 4709160"/>
                      <a:gd name="connsiteY9" fmla="*/ 517642 h 1014984"/>
                      <a:gd name="connsiteX10" fmla="*/ 4709160 w 4709160"/>
                      <a:gd name="connsiteY10" fmla="*/ 1014984 h 1014984"/>
                      <a:gd name="connsiteX11" fmla="*/ 4073423 w 4709160"/>
                      <a:gd name="connsiteY11" fmla="*/ 1014984 h 1014984"/>
                      <a:gd name="connsiteX12" fmla="*/ 3437687 w 4709160"/>
                      <a:gd name="connsiteY12" fmla="*/ 1014984 h 1014984"/>
                      <a:gd name="connsiteX13" fmla="*/ 2943225 w 4709160"/>
                      <a:gd name="connsiteY13" fmla="*/ 1014984 h 1014984"/>
                      <a:gd name="connsiteX14" fmla="*/ 2354580 w 4709160"/>
                      <a:gd name="connsiteY14" fmla="*/ 1014984 h 1014984"/>
                      <a:gd name="connsiteX15" fmla="*/ 1671752 w 4709160"/>
                      <a:gd name="connsiteY15" fmla="*/ 1014984 h 1014984"/>
                      <a:gd name="connsiteX16" fmla="*/ 988924 w 4709160"/>
                      <a:gd name="connsiteY16" fmla="*/ 1014984 h 1014984"/>
                      <a:gd name="connsiteX17" fmla="*/ 0 w 4709160"/>
                      <a:gd name="connsiteY17" fmla="*/ 1014984 h 1014984"/>
                      <a:gd name="connsiteX18" fmla="*/ 0 w 4709160"/>
                      <a:gd name="connsiteY18" fmla="*/ 537942 h 1014984"/>
                      <a:gd name="connsiteX19" fmla="*/ 0 w 4709160"/>
                      <a:gd name="connsiteY19" fmla="*/ 0 h 10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09160" h="1014984" fill="none" extrusionOk="0">
                        <a:moveTo>
                          <a:pt x="0" y="0"/>
                        </a:moveTo>
                        <a:cubicBezTo>
                          <a:pt x="189729" y="-9555"/>
                          <a:pt x="431890" y="34842"/>
                          <a:pt x="588645" y="0"/>
                        </a:cubicBezTo>
                        <a:cubicBezTo>
                          <a:pt x="745401" y="-34842"/>
                          <a:pt x="854767" y="39701"/>
                          <a:pt x="1036015" y="0"/>
                        </a:cubicBezTo>
                        <a:cubicBezTo>
                          <a:pt x="1217263" y="-39701"/>
                          <a:pt x="1312988" y="14456"/>
                          <a:pt x="1530477" y="0"/>
                        </a:cubicBezTo>
                        <a:cubicBezTo>
                          <a:pt x="1747966" y="-14456"/>
                          <a:pt x="1877916" y="43725"/>
                          <a:pt x="2024939" y="0"/>
                        </a:cubicBezTo>
                        <a:cubicBezTo>
                          <a:pt x="2171962" y="-43725"/>
                          <a:pt x="2470116" y="78897"/>
                          <a:pt x="2707767" y="0"/>
                        </a:cubicBezTo>
                        <a:cubicBezTo>
                          <a:pt x="2945418" y="-78897"/>
                          <a:pt x="3015711" y="14880"/>
                          <a:pt x="3155137" y="0"/>
                        </a:cubicBezTo>
                        <a:cubicBezTo>
                          <a:pt x="3294563" y="-14880"/>
                          <a:pt x="3567702" y="35045"/>
                          <a:pt x="3790874" y="0"/>
                        </a:cubicBezTo>
                        <a:cubicBezTo>
                          <a:pt x="4014046" y="-35045"/>
                          <a:pt x="4403359" y="11315"/>
                          <a:pt x="4709160" y="0"/>
                        </a:cubicBezTo>
                        <a:cubicBezTo>
                          <a:pt x="4718045" y="210184"/>
                          <a:pt x="4686722" y="290890"/>
                          <a:pt x="4709160" y="517642"/>
                        </a:cubicBezTo>
                        <a:cubicBezTo>
                          <a:pt x="4731598" y="744394"/>
                          <a:pt x="4666076" y="786772"/>
                          <a:pt x="4709160" y="1014984"/>
                        </a:cubicBezTo>
                        <a:cubicBezTo>
                          <a:pt x="4409132" y="1070638"/>
                          <a:pt x="4255705" y="953137"/>
                          <a:pt x="4073423" y="1014984"/>
                        </a:cubicBezTo>
                        <a:cubicBezTo>
                          <a:pt x="3891141" y="1076831"/>
                          <a:pt x="3667863" y="1001722"/>
                          <a:pt x="3437687" y="1014984"/>
                        </a:cubicBezTo>
                        <a:cubicBezTo>
                          <a:pt x="3207511" y="1028246"/>
                          <a:pt x="3142909" y="977013"/>
                          <a:pt x="2943225" y="1014984"/>
                        </a:cubicBezTo>
                        <a:cubicBezTo>
                          <a:pt x="2743541" y="1052955"/>
                          <a:pt x="2476910" y="952300"/>
                          <a:pt x="2354580" y="1014984"/>
                        </a:cubicBezTo>
                        <a:cubicBezTo>
                          <a:pt x="2232251" y="1077668"/>
                          <a:pt x="1977256" y="948621"/>
                          <a:pt x="1671752" y="1014984"/>
                        </a:cubicBezTo>
                        <a:cubicBezTo>
                          <a:pt x="1366248" y="1081347"/>
                          <a:pt x="1248134" y="943474"/>
                          <a:pt x="988924" y="1014984"/>
                        </a:cubicBezTo>
                        <a:cubicBezTo>
                          <a:pt x="729714" y="1086494"/>
                          <a:pt x="383047" y="1008063"/>
                          <a:pt x="0" y="1014984"/>
                        </a:cubicBezTo>
                        <a:cubicBezTo>
                          <a:pt x="-46646" y="802607"/>
                          <a:pt x="56198" y="641760"/>
                          <a:pt x="0" y="537942"/>
                        </a:cubicBezTo>
                        <a:cubicBezTo>
                          <a:pt x="-56198" y="434124"/>
                          <a:pt x="8401" y="115558"/>
                          <a:pt x="0" y="0"/>
                        </a:cubicBezTo>
                        <a:close/>
                      </a:path>
                      <a:path w="4709160" h="1014984" stroke="0" extrusionOk="0">
                        <a:moveTo>
                          <a:pt x="0" y="0"/>
                        </a:moveTo>
                        <a:cubicBezTo>
                          <a:pt x="113852" y="-23835"/>
                          <a:pt x="364934" y="26960"/>
                          <a:pt x="541553" y="0"/>
                        </a:cubicBezTo>
                        <a:cubicBezTo>
                          <a:pt x="718172" y="-26960"/>
                          <a:pt x="886765" y="38029"/>
                          <a:pt x="1083107" y="0"/>
                        </a:cubicBezTo>
                        <a:cubicBezTo>
                          <a:pt x="1279449" y="-38029"/>
                          <a:pt x="1364237" y="46468"/>
                          <a:pt x="1624660" y="0"/>
                        </a:cubicBezTo>
                        <a:cubicBezTo>
                          <a:pt x="1885083" y="-46468"/>
                          <a:pt x="1959637" y="26269"/>
                          <a:pt x="2119122" y="0"/>
                        </a:cubicBezTo>
                        <a:cubicBezTo>
                          <a:pt x="2278607" y="-26269"/>
                          <a:pt x="2574029" y="40670"/>
                          <a:pt x="2707767" y="0"/>
                        </a:cubicBezTo>
                        <a:cubicBezTo>
                          <a:pt x="2841505" y="-40670"/>
                          <a:pt x="3036120" y="50448"/>
                          <a:pt x="3249320" y="0"/>
                        </a:cubicBezTo>
                        <a:cubicBezTo>
                          <a:pt x="3462520" y="-50448"/>
                          <a:pt x="3526716" y="13800"/>
                          <a:pt x="3696691" y="0"/>
                        </a:cubicBezTo>
                        <a:cubicBezTo>
                          <a:pt x="3866666" y="-13800"/>
                          <a:pt x="4237226" y="16632"/>
                          <a:pt x="4709160" y="0"/>
                        </a:cubicBezTo>
                        <a:cubicBezTo>
                          <a:pt x="4755031" y="252097"/>
                          <a:pt x="4698398" y="381015"/>
                          <a:pt x="4709160" y="527792"/>
                        </a:cubicBezTo>
                        <a:cubicBezTo>
                          <a:pt x="4719922" y="674569"/>
                          <a:pt x="4686479" y="878001"/>
                          <a:pt x="4709160" y="1014984"/>
                        </a:cubicBezTo>
                        <a:cubicBezTo>
                          <a:pt x="4586847" y="1028404"/>
                          <a:pt x="4320908" y="946124"/>
                          <a:pt x="4120515" y="1014984"/>
                        </a:cubicBezTo>
                        <a:cubicBezTo>
                          <a:pt x="3920122" y="1083844"/>
                          <a:pt x="3682830" y="982956"/>
                          <a:pt x="3531870" y="1014984"/>
                        </a:cubicBezTo>
                        <a:cubicBezTo>
                          <a:pt x="3380911" y="1047012"/>
                          <a:pt x="3215621" y="966706"/>
                          <a:pt x="3084500" y="1014984"/>
                        </a:cubicBezTo>
                        <a:cubicBezTo>
                          <a:pt x="2953379" y="1063262"/>
                          <a:pt x="2733295" y="985121"/>
                          <a:pt x="2448763" y="1014984"/>
                        </a:cubicBezTo>
                        <a:cubicBezTo>
                          <a:pt x="2164231" y="1044847"/>
                          <a:pt x="1975160" y="994214"/>
                          <a:pt x="1813027" y="1014984"/>
                        </a:cubicBezTo>
                        <a:cubicBezTo>
                          <a:pt x="1650894" y="1035754"/>
                          <a:pt x="1407955" y="956057"/>
                          <a:pt x="1224382" y="1014984"/>
                        </a:cubicBezTo>
                        <a:cubicBezTo>
                          <a:pt x="1040810" y="1073911"/>
                          <a:pt x="805303" y="954229"/>
                          <a:pt x="682828" y="1014984"/>
                        </a:cubicBezTo>
                        <a:cubicBezTo>
                          <a:pt x="560353" y="1075739"/>
                          <a:pt x="172615" y="938196"/>
                          <a:pt x="0" y="1014984"/>
                        </a:cubicBezTo>
                        <a:cubicBezTo>
                          <a:pt x="-40785" y="796060"/>
                          <a:pt x="14861" y="692062"/>
                          <a:pt x="0" y="497342"/>
                        </a:cubicBezTo>
                        <a:cubicBezTo>
                          <a:pt x="-14861" y="302622"/>
                          <a:pt x="24857" y="136667"/>
                          <a:pt x="0" y="0"/>
                        </a:cubicBezTo>
                        <a:close/>
                      </a:path>
                    </a:pathLst>
                  </a:custGeom>
                  <ask:type>
                    <ask:lineSketchNone/>
                  </ask:type>
                </ask:lineSketchStyleProps>
              </a:ext>
            </a:extLst>
          </a:ln>
          <a:effectLst>
            <a:outerShdw blurRad="63500" sx="102000" sy="102000" algn="ctr" rotWithShape="0">
              <a:prstClr val="black">
                <a:alpha val="40000"/>
              </a:prstClr>
            </a:outerShdw>
          </a:effectLst>
        </p:spPr>
        <p:txBody>
          <a:bodyPr vert="horz" lIns="182880" tIns="91440" rIns="182880" bIns="91440" rtlCol="0">
            <a:spAutoFit/>
          </a:bodyPr>
          <a:lstStyle/>
          <a:p>
            <a:pPr marL="0" indent="0">
              <a:buNone/>
            </a:pPr>
            <a:r>
              <a:rPr lang="en-US" dirty="0"/>
              <a:t>Changing a work schedule so an employee with a mental health condition can attend recurring therapy appointments.</a:t>
            </a:r>
          </a:p>
        </p:txBody>
      </p:sp>
      <p:sp>
        <p:nvSpPr>
          <p:cNvPr id="35" name="Content Placeholder 34">
            <a:extLst>
              <a:ext uri="{FF2B5EF4-FFF2-40B4-BE49-F238E27FC236}">
                <a16:creationId xmlns:a16="http://schemas.microsoft.com/office/drawing/2014/main" id="{B1498612-B735-90BF-58C0-0BBD3928FFE8}"/>
              </a:ext>
            </a:extLst>
          </p:cNvPr>
          <p:cNvSpPr>
            <a:spLocks noGrp="1"/>
          </p:cNvSpPr>
          <p:nvPr>
            <p:ph sz="half" idx="16"/>
          </p:nvPr>
        </p:nvSpPr>
        <p:spPr>
          <a:xfrm>
            <a:off x="6004560" y="5294376"/>
            <a:ext cx="4709160" cy="740664"/>
          </a:xfrm>
          <a:solidFill>
            <a:schemeClr val="bg1"/>
          </a:solidFill>
          <a:ln w="28575">
            <a:solidFill>
              <a:srgbClr val="67AB4C"/>
            </a:solidFill>
            <a:extLst>
              <a:ext uri="{C807C97D-BFC1-408E-A445-0C87EB9F89A2}">
                <ask:lineSketchStyleProps xmlns:ask="http://schemas.microsoft.com/office/drawing/2018/sketchyshapes" sd="516240314">
                  <a:custGeom>
                    <a:avLst/>
                    <a:gdLst>
                      <a:gd name="connsiteX0" fmla="*/ 0 w 4709160"/>
                      <a:gd name="connsiteY0" fmla="*/ 0 h 740664"/>
                      <a:gd name="connsiteX1" fmla="*/ 682828 w 4709160"/>
                      <a:gd name="connsiteY1" fmla="*/ 0 h 740664"/>
                      <a:gd name="connsiteX2" fmla="*/ 1177290 w 4709160"/>
                      <a:gd name="connsiteY2" fmla="*/ 0 h 740664"/>
                      <a:gd name="connsiteX3" fmla="*/ 1860118 w 4709160"/>
                      <a:gd name="connsiteY3" fmla="*/ 0 h 740664"/>
                      <a:gd name="connsiteX4" fmla="*/ 2354580 w 4709160"/>
                      <a:gd name="connsiteY4" fmla="*/ 0 h 740664"/>
                      <a:gd name="connsiteX5" fmla="*/ 2943225 w 4709160"/>
                      <a:gd name="connsiteY5" fmla="*/ 0 h 740664"/>
                      <a:gd name="connsiteX6" fmla="*/ 3437687 w 4709160"/>
                      <a:gd name="connsiteY6" fmla="*/ 0 h 740664"/>
                      <a:gd name="connsiteX7" fmla="*/ 3885057 w 4709160"/>
                      <a:gd name="connsiteY7" fmla="*/ 0 h 740664"/>
                      <a:gd name="connsiteX8" fmla="*/ 4709160 w 4709160"/>
                      <a:gd name="connsiteY8" fmla="*/ 0 h 740664"/>
                      <a:gd name="connsiteX9" fmla="*/ 4709160 w 4709160"/>
                      <a:gd name="connsiteY9" fmla="*/ 370332 h 740664"/>
                      <a:gd name="connsiteX10" fmla="*/ 4709160 w 4709160"/>
                      <a:gd name="connsiteY10" fmla="*/ 740664 h 740664"/>
                      <a:gd name="connsiteX11" fmla="*/ 4120515 w 4709160"/>
                      <a:gd name="connsiteY11" fmla="*/ 740664 h 740664"/>
                      <a:gd name="connsiteX12" fmla="*/ 3484778 w 4709160"/>
                      <a:gd name="connsiteY12" fmla="*/ 740664 h 740664"/>
                      <a:gd name="connsiteX13" fmla="*/ 2849042 w 4709160"/>
                      <a:gd name="connsiteY13" fmla="*/ 740664 h 740664"/>
                      <a:gd name="connsiteX14" fmla="*/ 2401672 w 4709160"/>
                      <a:gd name="connsiteY14" fmla="*/ 740664 h 740664"/>
                      <a:gd name="connsiteX15" fmla="*/ 1765935 w 4709160"/>
                      <a:gd name="connsiteY15" fmla="*/ 740664 h 740664"/>
                      <a:gd name="connsiteX16" fmla="*/ 1271473 w 4709160"/>
                      <a:gd name="connsiteY16" fmla="*/ 740664 h 740664"/>
                      <a:gd name="connsiteX17" fmla="*/ 682828 w 4709160"/>
                      <a:gd name="connsiteY17" fmla="*/ 740664 h 740664"/>
                      <a:gd name="connsiteX18" fmla="*/ 0 w 4709160"/>
                      <a:gd name="connsiteY18" fmla="*/ 740664 h 740664"/>
                      <a:gd name="connsiteX19" fmla="*/ 0 w 4709160"/>
                      <a:gd name="connsiteY19" fmla="*/ 355519 h 740664"/>
                      <a:gd name="connsiteX20" fmla="*/ 0 w 4709160"/>
                      <a:gd name="connsiteY20" fmla="*/ 0 h 740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09160" h="740664" fill="none" extrusionOk="0">
                        <a:moveTo>
                          <a:pt x="0" y="0"/>
                        </a:moveTo>
                        <a:cubicBezTo>
                          <a:pt x="165389" y="-33295"/>
                          <a:pt x="356915" y="51767"/>
                          <a:pt x="682828" y="0"/>
                        </a:cubicBezTo>
                        <a:cubicBezTo>
                          <a:pt x="1008741" y="-51767"/>
                          <a:pt x="1033660" y="57295"/>
                          <a:pt x="1177290" y="0"/>
                        </a:cubicBezTo>
                        <a:cubicBezTo>
                          <a:pt x="1320920" y="-57295"/>
                          <a:pt x="1670451" y="47447"/>
                          <a:pt x="1860118" y="0"/>
                        </a:cubicBezTo>
                        <a:cubicBezTo>
                          <a:pt x="2049785" y="-47447"/>
                          <a:pt x="2123112" y="660"/>
                          <a:pt x="2354580" y="0"/>
                        </a:cubicBezTo>
                        <a:cubicBezTo>
                          <a:pt x="2586048" y="-660"/>
                          <a:pt x="2662102" y="16660"/>
                          <a:pt x="2943225" y="0"/>
                        </a:cubicBezTo>
                        <a:cubicBezTo>
                          <a:pt x="3224349" y="-16660"/>
                          <a:pt x="3210314" y="33528"/>
                          <a:pt x="3437687" y="0"/>
                        </a:cubicBezTo>
                        <a:cubicBezTo>
                          <a:pt x="3665060" y="-33528"/>
                          <a:pt x="3762446" y="38134"/>
                          <a:pt x="3885057" y="0"/>
                        </a:cubicBezTo>
                        <a:cubicBezTo>
                          <a:pt x="4007668" y="-38134"/>
                          <a:pt x="4434327" y="35837"/>
                          <a:pt x="4709160" y="0"/>
                        </a:cubicBezTo>
                        <a:cubicBezTo>
                          <a:pt x="4734516" y="74208"/>
                          <a:pt x="4674907" y="202263"/>
                          <a:pt x="4709160" y="370332"/>
                        </a:cubicBezTo>
                        <a:cubicBezTo>
                          <a:pt x="4743413" y="538401"/>
                          <a:pt x="4706508" y="598354"/>
                          <a:pt x="4709160" y="740664"/>
                        </a:cubicBezTo>
                        <a:cubicBezTo>
                          <a:pt x="4516223" y="747694"/>
                          <a:pt x="4403089" y="677958"/>
                          <a:pt x="4120515" y="740664"/>
                        </a:cubicBezTo>
                        <a:cubicBezTo>
                          <a:pt x="3837941" y="803370"/>
                          <a:pt x="3642467" y="724165"/>
                          <a:pt x="3484778" y="740664"/>
                        </a:cubicBezTo>
                        <a:cubicBezTo>
                          <a:pt x="3327089" y="757163"/>
                          <a:pt x="3109284" y="718565"/>
                          <a:pt x="2849042" y="740664"/>
                        </a:cubicBezTo>
                        <a:cubicBezTo>
                          <a:pt x="2588800" y="762763"/>
                          <a:pt x="2593164" y="733807"/>
                          <a:pt x="2401672" y="740664"/>
                        </a:cubicBezTo>
                        <a:cubicBezTo>
                          <a:pt x="2210180" y="747521"/>
                          <a:pt x="2001087" y="695910"/>
                          <a:pt x="1765935" y="740664"/>
                        </a:cubicBezTo>
                        <a:cubicBezTo>
                          <a:pt x="1530783" y="785418"/>
                          <a:pt x="1385991" y="697310"/>
                          <a:pt x="1271473" y="740664"/>
                        </a:cubicBezTo>
                        <a:cubicBezTo>
                          <a:pt x="1156955" y="784018"/>
                          <a:pt x="922922" y="730588"/>
                          <a:pt x="682828" y="740664"/>
                        </a:cubicBezTo>
                        <a:cubicBezTo>
                          <a:pt x="442734" y="750740"/>
                          <a:pt x="323018" y="689348"/>
                          <a:pt x="0" y="740664"/>
                        </a:cubicBezTo>
                        <a:cubicBezTo>
                          <a:pt x="-20190" y="585088"/>
                          <a:pt x="4645" y="434983"/>
                          <a:pt x="0" y="355519"/>
                        </a:cubicBezTo>
                        <a:cubicBezTo>
                          <a:pt x="-4645" y="276056"/>
                          <a:pt x="25382" y="96357"/>
                          <a:pt x="0" y="0"/>
                        </a:cubicBezTo>
                        <a:close/>
                      </a:path>
                      <a:path w="4709160" h="740664" stroke="0" extrusionOk="0">
                        <a:moveTo>
                          <a:pt x="0" y="0"/>
                        </a:moveTo>
                        <a:cubicBezTo>
                          <a:pt x="179071" y="-64905"/>
                          <a:pt x="271863" y="35987"/>
                          <a:pt x="541553" y="0"/>
                        </a:cubicBezTo>
                        <a:cubicBezTo>
                          <a:pt x="811243" y="-35987"/>
                          <a:pt x="855393" y="24548"/>
                          <a:pt x="1130198" y="0"/>
                        </a:cubicBezTo>
                        <a:cubicBezTo>
                          <a:pt x="1405003" y="-24548"/>
                          <a:pt x="1662751" y="13639"/>
                          <a:pt x="1813027" y="0"/>
                        </a:cubicBezTo>
                        <a:cubicBezTo>
                          <a:pt x="1963303" y="-13639"/>
                          <a:pt x="2109968" y="29502"/>
                          <a:pt x="2354580" y="0"/>
                        </a:cubicBezTo>
                        <a:cubicBezTo>
                          <a:pt x="2599192" y="-29502"/>
                          <a:pt x="2679955" y="13481"/>
                          <a:pt x="2849042" y="0"/>
                        </a:cubicBezTo>
                        <a:cubicBezTo>
                          <a:pt x="3018129" y="-13481"/>
                          <a:pt x="3229971" y="20583"/>
                          <a:pt x="3437687" y="0"/>
                        </a:cubicBezTo>
                        <a:cubicBezTo>
                          <a:pt x="3645403" y="-20583"/>
                          <a:pt x="3756722" y="9076"/>
                          <a:pt x="3979240" y="0"/>
                        </a:cubicBezTo>
                        <a:cubicBezTo>
                          <a:pt x="4201758" y="-9076"/>
                          <a:pt x="4358591" y="61255"/>
                          <a:pt x="4709160" y="0"/>
                        </a:cubicBezTo>
                        <a:cubicBezTo>
                          <a:pt x="4747442" y="152629"/>
                          <a:pt x="4703203" y="213609"/>
                          <a:pt x="4709160" y="348112"/>
                        </a:cubicBezTo>
                        <a:cubicBezTo>
                          <a:pt x="4715117" y="482615"/>
                          <a:pt x="4701247" y="587445"/>
                          <a:pt x="4709160" y="740664"/>
                        </a:cubicBezTo>
                        <a:cubicBezTo>
                          <a:pt x="4391300" y="754132"/>
                          <a:pt x="4241405" y="678787"/>
                          <a:pt x="4073423" y="740664"/>
                        </a:cubicBezTo>
                        <a:cubicBezTo>
                          <a:pt x="3905441" y="802541"/>
                          <a:pt x="3685945" y="679078"/>
                          <a:pt x="3437687" y="740664"/>
                        </a:cubicBezTo>
                        <a:cubicBezTo>
                          <a:pt x="3189429" y="802250"/>
                          <a:pt x="3098840" y="720025"/>
                          <a:pt x="2990317" y="740664"/>
                        </a:cubicBezTo>
                        <a:cubicBezTo>
                          <a:pt x="2881794" y="761303"/>
                          <a:pt x="2658888" y="700453"/>
                          <a:pt x="2401672" y="740664"/>
                        </a:cubicBezTo>
                        <a:cubicBezTo>
                          <a:pt x="2144457" y="780875"/>
                          <a:pt x="2025453" y="724020"/>
                          <a:pt x="1813027" y="740664"/>
                        </a:cubicBezTo>
                        <a:cubicBezTo>
                          <a:pt x="1600601" y="757308"/>
                          <a:pt x="1287279" y="675462"/>
                          <a:pt x="1130198" y="740664"/>
                        </a:cubicBezTo>
                        <a:cubicBezTo>
                          <a:pt x="973117" y="805866"/>
                          <a:pt x="844218" y="702104"/>
                          <a:pt x="635737" y="740664"/>
                        </a:cubicBezTo>
                        <a:cubicBezTo>
                          <a:pt x="427256" y="779224"/>
                          <a:pt x="239540" y="737583"/>
                          <a:pt x="0" y="740664"/>
                        </a:cubicBezTo>
                        <a:cubicBezTo>
                          <a:pt x="-8727" y="654225"/>
                          <a:pt x="33348" y="542594"/>
                          <a:pt x="0" y="377739"/>
                        </a:cubicBezTo>
                        <a:cubicBezTo>
                          <a:pt x="-33348" y="212885"/>
                          <a:pt x="41748" y="157107"/>
                          <a:pt x="0" y="0"/>
                        </a:cubicBezTo>
                        <a:close/>
                      </a:path>
                    </a:pathLst>
                  </a:custGeom>
                  <ask:type>
                    <ask:lineSketchNone/>
                  </ask:type>
                </ask:lineSketchStyleProps>
              </a:ext>
            </a:extLst>
          </a:ln>
          <a:effectLst>
            <a:outerShdw blurRad="63500" sx="102000" sy="102000" algn="ctr" rotWithShape="0">
              <a:prstClr val="black">
                <a:alpha val="40000"/>
              </a:prstClr>
            </a:outerShdw>
          </a:effectLst>
        </p:spPr>
        <p:txBody>
          <a:bodyPr vert="horz" lIns="182880" tIns="91440" rIns="182880" bIns="91440" rtlCol="0">
            <a:spAutoFit/>
          </a:bodyPr>
          <a:lstStyle/>
          <a:p>
            <a:pPr marL="0" indent="0">
              <a:buNone/>
            </a:pPr>
            <a:r>
              <a:rPr lang="en-US" dirty="0"/>
              <a:t>Providing a sign language interpreter for a Deaf employee at meetings and events.</a:t>
            </a:r>
          </a:p>
        </p:txBody>
      </p:sp>
      <p:sp>
        <p:nvSpPr>
          <p:cNvPr id="5" name="Slide Number Placeholder 4">
            <a:extLst>
              <a:ext uri="{FF2B5EF4-FFF2-40B4-BE49-F238E27FC236}">
                <a16:creationId xmlns:a16="http://schemas.microsoft.com/office/drawing/2014/main" id="{890C2F7C-9450-C2A4-D809-C690AFF032E3}"/>
              </a:ext>
            </a:extLst>
          </p:cNvPr>
          <p:cNvSpPr>
            <a:spLocks noGrp="1"/>
          </p:cNvSpPr>
          <p:nvPr>
            <p:ph type="sldNum" sz="quarter" idx="12"/>
          </p:nvPr>
        </p:nvSpPr>
        <p:spPr>
          <a:xfrm>
            <a:off x="10235275" y="6492875"/>
            <a:ext cx="683339" cy="365125"/>
          </a:xfrm>
        </p:spPr>
        <p:txBody>
          <a:bodyPr/>
          <a:lstStyle/>
          <a:p>
            <a:fld id="{ED34A2F8-48CC-B946-AC3D-040272C2FF0A}" type="slidenum">
              <a:rPr lang="en-US" smtClean="0"/>
              <a:pPr/>
              <a:t>18</a:t>
            </a:fld>
            <a:endParaRPr lang="en-US"/>
          </a:p>
        </p:txBody>
      </p:sp>
    </p:spTree>
    <p:extLst>
      <p:ext uri="{BB962C8B-B14F-4D97-AF65-F5344CB8AC3E}">
        <p14:creationId xmlns:p14="http://schemas.microsoft.com/office/powerpoint/2010/main" val="387714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F958-C47D-7F51-3878-074668A1CCE0}"/>
              </a:ext>
            </a:extLst>
          </p:cNvPr>
          <p:cNvSpPr>
            <a:spLocks noGrp="1"/>
          </p:cNvSpPr>
          <p:nvPr>
            <p:ph type="title"/>
          </p:nvPr>
        </p:nvSpPr>
        <p:spPr>
          <a:xfrm>
            <a:off x="6274192" y="612648"/>
            <a:ext cx="5106572" cy="1200329"/>
          </a:xfrm>
        </p:spPr>
        <p:txBody>
          <a:bodyPr wrap="square">
            <a:spAutoFit/>
          </a:bodyPr>
          <a:lstStyle/>
          <a:p>
            <a:r>
              <a:rPr lang="en-US" sz="3600" dirty="0"/>
              <a:t>Reasonable accommodation process</a:t>
            </a:r>
          </a:p>
        </p:txBody>
      </p:sp>
      <p:sp>
        <p:nvSpPr>
          <p:cNvPr id="6" name="Content Placeholder 5">
            <a:extLst>
              <a:ext uri="{FF2B5EF4-FFF2-40B4-BE49-F238E27FC236}">
                <a16:creationId xmlns:a16="http://schemas.microsoft.com/office/drawing/2014/main" id="{C8182394-BED5-CBE4-C347-8F0F021684E7}"/>
              </a:ext>
            </a:extLst>
          </p:cNvPr>
          <p:cNvSpPr>
            <a:spLocks noGrp="1"/>
          </p:cNvSpPr>
          <p:nvPr>
            <p:ph type="body" sz="half" idx="2"/>
          </p:nvPr>
        </p:nvSpPr>
        <p:spPr>
          <a:xfrm>
            <a:off x="6589199" y="2079335"/>
            <a:ext cx="4583625" cy="4320537"/>
          </a:xfrm>
        </p:spPr>
        <p:txBody>
          <a:bodyPr>
            <a:normAutofit/>
          </a:bodyPr>
          <a:lstStyle/>
          <a:p>
            <a:pPr marL="342900" indent="-342900">
              <a:buClr>
                <a:schemeClr val="tx1"/>
              </a:buClr>
              <a:buSzPct val="100000"/>
              <a:buFont typeface="+mj-lt"/>
              <a:buAutoNum type="arabicPeriod"/>
            </a:pPr>
            <a:r>
              <a:rPr lang="en-US" sz="1800" dirty="0"/>
              <a:t>Identify the need for reasonable accommodations.</a:t>
            </a:r>
          </a:p>
          <a:p>
            <a:pPr marL="342900" indent="-342900">
              <a:buClr>
                <a:schemeClr val="tx1"/>
              </a:buClr>
              <a:buSzPct val="100000"/>
              <a:buFont typeface="+mj-lt"/>
              <a:buAutoNum type="arabicPeriod"/>
            </a:pPr>
            <a:r>
              <a:rPr lang="en-US" sz="1800" dirty="0"/>
              <a:t>Disclose a disability, explain that it is impacting their ability to interview or work, and request an accommodation.</a:t>
            </a:r>
          </a:p>
          <a:p>
            <a:pPr marL="342900" indent="-342900">
              <a:buClr>
                <a:schemeClr val="tx1"/>
              </a:buClr>
              <a:buSzPct val="100000"/>
              <a:buFont typeface="+mj-lt"/>
              <a:buAutoNum type="arabicPeriod"/>
            </a:pPr>
            <a:r>
              <a:rPr lang="en-US" sz="1800" dirty="0"/>
              <a:t>Provide documentation if needed.</a:t>
            </a:r>
          </a:p>
          <a:p>
            <a:pPr marL="342900" indent="-342900">
              <a:buClr>
                <a:schemeClr val="tx1"/>
              </a:buClr>
              <a:buSzPct val="100000"/>
              <a:buFont typeface="+mj-lt"/>
              <a:buAutoNum type="arabicPeriod"/>
            </a:pPr>
            <a:r>
              <a:rPr lang="en-US" sz="1800" dirty="0"/>
              <a:t>Work together to determine a reasonable accommodation that is effective for everyone.</a:t>
            </a:r>
          </a:p>
          <a:p>
            <a:pPr marL="342900" indent="-342900">
              <a:buClr>
                <a:schemeClr val="tx1"/>
              </a:buClr>
              <a:buSzPct val="100000"/>
              <a:buFont typeface="+mj-lt"/>
              <a:buAutoNum type="arabicPeriod"/>
            </a:pPr>
            <a:r>
              <a:rPr lang="en-US" sz="1800" dirty="0"/>
              <a:t>Put the reasonable accommodation in place, maintaining confidentiality.</a:t>
            </a:r>
          </a:p>
          <a:p>
            <a:pPr marL="342900" indent="-342900">
              <a:buClr>
                <a:schemeClr val="tx1"/>
              </a:buClr>
              <a:buSzPct val="100000"/>
              <a:buFont typeface="+mj-lt"/>
              <a:buAutoNum type="arabicPeriod"/>
            </a:pPr>
            <a:r>
              <a:rPr lang="en-US" sz="1800" dirty="0"/>
              <a:t>Evaluate the reasonable accommodation’s effectiveness.</a:t>
            </a:r>
          </a:p>
        </p:txBody>
      </p:sp>
      <p:sp>
        <p:nvSpPr>
          <p:cNvPr id="8" name="Oval 4">
            <a:extLst>
              <a:ext uri="{FF2B5EF4-FFF2-40B4-BE49-F238E27FC236}">
                <a16:creationId xmlns:a16="http://schemas.microsoft.com/office/drawing/2014/main" id="{73CBED77-B37F-12D7-89D2-E41B8093EA0B}"/>
              </a:ext>
              <a:ext uri="{C183D7F6-B498-43B3-948B-1728B52AA6E4}">
                <adec:decorative xmlns:adec="http://schemas.microsoft.com/office/drawing/2017/decorative" val="1"/>
              </a:ext>
            </a:extLst>
          </p:cNvPr>
          <p:cNvSpPr txBox="1"/>
          <p:nvPr/>
        </p:nvSpPr>
        <p:spPr>
          <a:xfrm>
            <a:off x="2478190" y="2618396"/>
            <a:ext cx="1601751" cy="1621208"/>
          </a:xfrm>
          <a:prstGeom prst="rect">
            <a:avLst/>
          </a:prstGeom>
          <a:no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non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2000" b="1" kern="1200" dirty="0">
                <a:solidFill>
                  <a:schemeClr val="tx1"/>
                </a:solidFill>
              </a:rPr>
              <a:t>Reasonable</a:t>
            </a:r>
            <a:br>
              <a:rPr lang="en-US" sz="2000" b="1" kern="1200" dirty="0">
                <a:solidFill>
                  <a:schemeClr val="tx1"/>
                </a:solidFill>
              </a:rPr>
            </a:br>
            <a:r>
              <a:rPr lang="en-US" sz="2000" b="1" kern="1200" dirty="0">
                <a:solidFill>
                  <a:schemeClr val="tx1"/>
                </a:solidFill>
              </a:rPr>
              <a:t>Accommodation</a:t>
            </a:r>
            <a:br>
              <a:rPr lang="en-US" sz="2000" b="1" kern="1200" dirty="0">
                <a:solidFill>
                  <a:schemeClr val="tx1"/>
                </a:solidFill>
              </a:rPr>
            </a:br>
            <a:r>
              <a:rPr lang="en-US" sz="2000" b="1" dirty="0">
                <a:solidFill>
                  <a:schemeClr val="tx1"/>
                </a:solidFill>
              </a:rPr>
              <a:t>Process</a:t>
            </a:r>
          </a:p>
        </p:txBody>
      </p:sp>
      <p:graphicFrame>
        <p:nvGraphicFramePr>
          <p:cNvPr id="7" name="Cycle - Reasonable Accommodation" descr="A cyclical pictogram of the reasonable accommodation process. There are 6 circiles with arrows pointing to the next one. Each circle is a different color. Starting from the top of the cycle, circles read:&#10;1 - Realize need (Purple)&#10;2 - Request (Blue)&#10;3 - Provide disability info (Green)&#10;4 - Expore and choose (Brown)&#10;5 - Implement (Pink)&#10;6 - Monitor usefulness (Red)&#10;And then back to 1">
            <a:extLst>
              <a:ext uri="{FF2B5EF4-FFF2-40B4-BE49-F238E27FC236}">
                <a16:creationId xmlns:a16="http://schemas.microsoft.com/office/drawing/2014/main" id="{A9B8AF85-D864-7F4F-457E-B529FCF36173}"/>
              </a:ext>
            </a:extLst>
          </p:cNvPr>
          <p:cNvGraphicFramePr>
            <a:graphicFrameLocks noGrp="1"/>
          </p:cNvGraphicFramePr>
          <p:nvPr>
            <p:ph idx="1"/>
            <p:extLst>
              <p:ext uri="{D42A27DB-BD31-4B8C-83A1-F6EECF244321}">
                <p14:modId xmlns:p14="http://schemas.microsoft.com/office/powerpoint/2010/main" val="1476083844"/>
              </p:ext>
            </p:extLst>
          </p:nvPr>
        </p:nvGraphicFramePr>
        <p:xfrm>
          <a:off x="536659" y="438944"/>
          <a:ext cx="5484812" cy="5980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890C2F7C-9450-C2A4-D809-C690AFF032E3}"/>
              </a:ext>
            </a:extLst>
          </p:cNvPr>
          <p:cNvSpPr>
            <a:spLocks noGrp="1"/>
          </p:cNvSpPr>
          <p:nvPr>
            <p:ph type="sldNum" sz="quarter" idx="12"/>
          </p:nvPr>
        </p:nvSpPr>
        <p:spPr/>
        <p:txBody>
          <a:bodyPr/>
          <a:lstStyle/>
          <a:p>
            <a:fld id="{ED34A2F8-48CC-B946-AC3D-040272C2FF0A}" type="slidenum">
              <a:rPr lang="en-US" smtClean="0"/>
              <a:pPr/>
              <a:t>19</a:t>
            </a:fld>
            <a:endParaRPr lang="en-US"/>
          </a:p>
        </p:txBody>
      </p:sp>
    </p:spTree>
    <p:extLst>
      <p:ext uri="{BB962C8B-B14F-4D97-AF65-F5344CB8AC3E}">
        <p14:creationId xmlns:p14="http://schemas.microsoft.com/office/powerpoint/2010/main" val="530247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19C61-A008-5C64-A867-1D5EF034C405}"/>
              </a:ext>
            </a:extLst>
          </p:cNvPr>
          <p:cNvSpPr>
            <a:spLocks noGrp="1"/>
          </p:cNvSpPr>
          <p:nvPr>
            <p:ph type="title"/>
          </p:nvPr>
        </p:nvSpPr>
        <p:spPr/>
        <p:txBody>
          <a:bodyPr/>
          <a:lstStyle/>
          <a:p>
            <a:r>
              <a:rPr lang="en-US" dirty="0"/>
              <a:t>Definition of “disability”</a:t>
            </a:r>
          </a:p>
        </p:txBody>
      </p:sp>
      <p:sp>
        <p:nvSpPr>
          <p:cNvPr id="3" name="Content Placeholder 2">
            <a:extLst>
              <a:ext uri="{FF2B5EF4-FFF2-40B4-BE49-F238E27FC236}">
                <a16:creationId xmlns:a16="http://schemas.microsoft.com/office/drawing/2014/main" id="{E449D536-456B-3A48-0282-9308C04BA6F1}"/>
              </a:ext>
            </a:extLst>
          </p:cNvPr>
          <p:cNvSpPr>
            <a:spLocks noGrp="1"/>
          </p:cNvSpPr>
          <p:nvPr>
            <p:ph idx="1"/>
          </p:nvPr>
        </p:nvSpPr>
        <p:spPr/>
        <p:txBody>
          <a:bodyPr>
            <a:normAutofit/>
          </a:bodyPr>
          <a:lstStyle/>
          <a:p>
            <a:pPr>
              <a:lnSpc>
                <a:spcPct val="114000"/>
              </a:lnSpc>
              <a:spcBef>
                <a:spcPts val="2200"/>
              </a:spcBef>
            </a:pPr>
            <a:r>
              <a:rPr lang="en-US" sz="2400" dirty="0">
                <a:hlinkClick r:id="rId3"/>
              </a:rPr>
              <a:t>Miriam-Webster.com</a:t>
            </a:r>
            <a:r>
              <a:rPr lang="en-US" sz="2400" dirty="0"/>
              <a:t>: a physical, mental, cognitive, or developmental condition that impairs, interferes with, or limits a person's ability to engage in certain tasks or actions or participate in typical daily activities and interactions.</a:t>
            </a:r>
          </a:p>
          <a:p>
            <a:pPr>
              <a:lnSpc>
                <a:spcPct val="114000"/>
              </a:lnSpc>
              <a:spcBef>
                <a:spcPts val="2200"/>
              </a:spcBef>
            </a:pPr>
            <a:r>
              <a:rPr lang="en-US" sz="2400" dirty="0">
                <a:hlinkClick r:id="rId4"/>
              </a:rPr>
              <a:t>Dictionary.com</a:t>
            </a:r>
            <a:r>
              <a:rPr lang="en-US" sz="2400" dirty="0"/>
              <a:t>: lack of adequate strength, or physical or mental ability.</a:t>
            </a:r>
          </a:p>
          <a:p>
            <a:pPr>
              <a:lnSpc>
                <a:spcPct val="114000"/>
              </a:lnSpc>
              <a:spcBef>
                <a:spcPts val="2200"/>
              </a:spcBef>
            </a:pPr>
            <a:r>
              <a:rPr lang="en-US" sz="2400" dirty="0" err="1">
                <a:hlinkClick r:id="rId5"/>
              </a:rPr>
              <a:t>UrbanDictionary.com</a:t>
            </a:r>
            <a:r>
              <a:rPr lang="en-US" sz="2400" dirty="0"/>
              <a:t>: a physical or mental condition that means that you cannot use a part of your body completely or easily, or that you cannot learn easily.</a:t>
            </a:r>
          </a:p>
        </p:txBody>
      </p:sp>
      <p:sp>
        <p:nvSpPr>
          <p:cNvPr id="4" name="Slide Number Placeholder 3">
            <a:extLst>
              <a:ext uri="{FF2B5EF4-FFF2-40B4-BE49-F238E27FC236}">
                <a16:creationId xmlns:a16="http://schemas.microsoft.com/office/drawing/2014/main" id="{585955D1-9FB2-56BB-1628-BD169CFF3F78}"/>
              </a:ext>
            </a:extLst>
          </p:cNvPr>
          <p:cNvSpPr>
            <a:spLocks noGrp="1"/>
          </p:cNvSpPr>
          <p:nvPr>
            <p:ph type="sldNum" sz="quarter" idx="12"/>
          </p:nvPr>
        </p:nvSpPr>
        <p:spPr/>
        <p:txBody>
          <a:bodyPr/>
          <a:lstStyle/>
          <a:p>
            <a:fld id="{ED34A2F8-48CC-B946-AC3D-040272C2FF0A}" type="slidenum">
              <a:rPr lang="en-US" smtClean="0"/>
              <a:t>2</a:t>
            </a:fld>
            <a:endParaRPr lang="en-US"/>
          </a:p>
        </p:txBody>
      </p:sp>
    </p:spTree>
    <p:extLst>
      <p:ext uri="{BB962C8B-B14F-4D97-AF65-F5344CB8AC3E}">
        <p14:creationId xmlns:p14="http://schemas.microsoft.com/office/powerpoint/2010/main" val="1426997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85A1B-F043-13C3-F8A7-844A71F40C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FE990B-6E5B-748A-8849-80C0A2E244CC}"/>
              </a:ext>
            </a:extLst>
          </p:cNvPr>
          <p:cNvSpPr>
            <a:spLocks noGrp="1"/>
          </p:cNvSpPr>
          <p:nvPr>
            <p:ph type="title"/>
          </p:nvPr>
        </p:nvSpPr>
        <p:spPr>
          <a:xfrm>
            <a:off x="673608" y="1554480"/>
            <a:ext cx="4476750" cy="1755648"/>
          </a:xfrm>
        </p:spPr>
        <p:txBody>
          <a:bodyPr vert="horz" lIns="91440" tIns="45720" rIns="91440" bIns="45720" rtlCol="0" anchor="b">
            <a:noAutofit/>
          </a:bodyPr>
          <a:lstStyle/>
          <a:p>
            <a:r>
              <a:rPr lang="en-US" sz="3200" dirty="0"/>
              <a:t>The rights of people with disabilities are protected in state and local governments</a:t>
            </a:r>
          </a:p>
        </p:txBody>
      </p:sp>
      <p:sp>
        <p:nvSpPr>
          <p:cNvPr id="3" name="Content Placeholder 2">
            <a:extLst>
              <a:ext uri="{FF2B5EF4-FFF2-40B4-BE49-F238E27FC236}">
                <a16:creationId xmlns:a16="http://schemas.microsoft.com/office/drawing/2014/main" id="{A90FCC4E-C2D4-58CA-6542-7E9535DB4E9B}"/>
              </a:ext>
            </a:extLst>
          </p:cNvPr>
          <p:cNvSpPr>
            <a:spLocks noGrp="1"/>
          </p:cNvSpPr>
          <p:nvPr>
            <p:ph idx="1"/>
          </p:nvPr>
        </p:nvSpPr>
        <p:spPr>
          <a:xfrm>
            <a:off x="673608" y="3335528"/>
            <a:ext cx="4476750" cy="2468880"/>
          </a:xfrm>
        </p:spPr>
        <p:txBody>
          <a:bodyPr vert="horz" lIns="91440" tIns="45720" rIns="91440" bIns="45720" rtlCol="0" anchor="t">
            <a:noAutofit/>
          </a:bodyPr>
          <a:lstStyle/>
          <a:p>
            <a:pPr marL="0" indent="0">
              <a:lnSpc>
                <a:spcPct val="114000"/>
              </a:lnSpc>
              <a:buNone/>
            </a:pPr>
            <a:r>
              <a:rPr lang="en-US" sz="1800" dirty="0"/>
              <a:t>Under the ADA, state and local governments, which are </a:t>
            </a:r>
            <a:r>
              <a:rPr lang="en-US" sz="1800" b="1" dirty="0"/>
              <a:t>public entities</a:t>
            </a:r>
            <a:r>
              <a:rPr lang="en-US" sz="1800" dirty="0"/>
              <a:t>, must ensure equal opportunity for people with disabilities to participate in or benefit from all programs, services, and activities offered.</a:t>
            </a:r>
          </a:p>
        </p:txBody>
      </p:sp>
      <p:sp>
        <p:nvSpPr>
          <p:cNvPr id="6" name="Content Placeholder 5">
            <a:extLst>
              <a:ext uri="{FF2B5EF4-FFF2-40B4-BE49-F238E27FC236}">
                <a16:creationId xmlns:a16="http://schemas.microsoft.com/office/drawing/2014/main" id="{F5843301-5960-62D9-9ADC-11898E605F0C}"/>
              </a:ext>
            </a:extLst>
          </p:cNvPr>
          <p:cNvSpPr>
            <a:spLocks noGrp="1"/>
          </p:cNvSpPr>
          <p:nvPr>
            <p:ph idx="13"/>
          </p:nvPr>
        </p:nvSpPr>
        <p:spPr>
          <a:xfrm>
            <a:off x="5980176" y="1188720"/>
            <a:ext cx="4928616" cy="4480560"/>
          </a:xfrm>
          <a:ln>
            <a:noFill/>
          </a:ln>
        </p:spPr>
        <p:txBody>
          <a:bodyPr wrap="square">
            <a:spAutoFit/>
          </a:bodyPr>
          <a:lstStyle/>
          <a:p>
            <a:pPr marL="0" indent="0">
              <a:lnSpc>
                <a:spcPct val="114000"/>
              </a:lnSpc>
              <a:buNone/>
            </a:pPr>
            <a:r>
              <a:rPr lang="en-US" dirty="0"/>
              <a:t>All around the U.S., public entities offer programs, services, and activities to community members, including:</a:t>
            </a:r>
          </a:p>
          <a:p>
            <a:pPr>
              <a:lnSpc>
                <a:spcPct val="114000"/>
              </a:lnSpc>
              <a:spcBef>
                <a:spcPts val="1600"/>
              </a:spcBef>
            </a:pPr>
            <a:r>
              <a:rPr lang="en-US" dirty="0"/>
              <a:t>Public schools, colleges, and universities.</a:t>
            </a:r>
          </a:p>
          <a:p>
            <a:pPr>
              <a:lnSpc>
                <a:spcPct val="114000"/>
              </a:lnSpc>
              <a:spcBef>
                <a:spcPts val="1600"/>
              </a:spcBef>
            </a:pPr>
            <a:r>
              <a:rPr lang="en-US" dirty="0"/>
              <a:t>Voting and government elections.</a:t>
            </a:r>
          </a:p>
          <a:p>
            <a:pPr>
              <a:lnSpc>
                <a:spcPct val="114000"/>
              </a:lnSpc>
              <a:spcBef>
                <a:spcPts val="1600"/>
              </a:spcBef>
            </a:pPr>
            <a:r>
              <a:rPr lang="en-US" dirty="0"/>
              <a:t>Health, police, and fire departments.</a:t>
            </a:r>
          </a:p>
          <a:p>
            <a:pPr>
              <a:lnSpc>
                <a:spcPct val="114000"/>
              </a:lnSpc>
              <a:spcBef>
                <a:spcPts val="1600"/>
              </a:spcBef>
            </a:pPr>
            <a:r>
              <a:rPr lang="en-US" dirty="0"/>
              <a:t>Parks and recreation services.</a:t>
            </a:r>
          </a:p>
          <a:p>
            <a:pPr>
              <a:lnSpc>
                <a:spcPct val="114000"/>
              </a:lnSpc>
              <a:spcBef>
                <a:spcPts val="1600"/>
              </a:spcBef>
            </a:pPr>
            <a:r>
              <a:rPr lang="en-US" dirty="0"/>
              <a:t>Street and crosswalk management.</a:t>
            </a:r>
          </a:p>
          <a:p>
            <a:pPr>
              <a:lnSpc>
                <a:spcPct val="114000"/>
              </a:lnSpc>
              <a:spcBef>
                <a:spcPts val="1600"/>
              </a:spcBef>
            </a:pPr>
            <a:r>
              <a:rPr lang="en-US" dirty="0"/>
              <a:t>Transportation services (including public transportation).</a:t>
            </a:r>
          </a:p>
        </p:txBody>
      </p:sp>
      <p:sp>
        <p:nvSpPr>
          <p:cNvPr id="5" name="Slide Number Placeholder 4">
            <a:extLst>
              <a:ext uri="{FF2B5EF4-FFF2-40B4-BE49-F238E27FC236}">
                <a16:creationId xmlns:a16="http://schemas.microsoft.com/office/drawing/2014/main" id="{7CE3704E-1606-9A8A-101C-F969DA859B4C}"/>
              </a:ext>
            </a:extLst>
          </p:cNvPr>
          <p:cNvSpPr>
            <a:spLocks noGrp="1"/>
          </p:cNvSpPr>
          <p:nvPr>
            <p:ph type="sldNum" sz="quarter" idx="12"/>
          </p:nvPr>
        </p:nvSpPr>
        <p:spPr>
          <a:xfrm>
            <a:off x="10232136" y="6492875"/>
            <a:ext cx="683339" cy="365125"/>
          </a:xfrm>
        </p:spPr>
        <p:txBody>
          <a:bodyPr/>
          <a:lstStyle/>
          <a:p>
            <a:fld id="{ED34A2F8-48CC-B946-AC3D-040272C2FF0A}" type="slidenum">
              <a:rPr lang="en-US" smtClean="0"/>
              <a:pPr/>
              <a:t>20</a:t>
            </a:fld>
            <a:endParaRPr lang="en-US"/>
          </a:p>
        </p:txBody>
      </p:sp>
    </p:spTree>
    <p:extLst>
      <p:ext uri="{BB962C8B-B14F-4D97-AF65-F5344CB8AC3E}">
        <p14:creationId xmlns:p14="http://schemas.microsoft.com/office/powerpoint/2010/main" val="1659822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D8A51-6EA4-26CD-A9B2-67BB1BC449AE}"/>
              </a:ext>
            </a:extLst>
          </p:cNvPr>
          <p:cNvSpPr>
            <a:spLocks noGrp="1"/>
          </p:cNvSpPr>
          <p:nvPr>
            <p:ph type="title"/>
          </p:nvPr>
        </p:nvSpPr>
        <p:spPr/>
        <p:txBody>
          <a:bodyPr/>
          <a:lstStyle/>
          <a:p>
            <a:r>
              <a:rPr lang="en-US" dirty="0"/>
              <a:t>State and local governments’ responsibilities</a:t>
            </a:r>
          </a:p>
        </p:txBody>
      </p:sp>
      <p:sp>
        <p:nvSpPr>
          <p:cNvPr id="3" name="Content Placeholder 2">
            <a:extLst>
              <a:ext uri="{FF2B5EF4-FFF2-40B4-BE49-F238E27FC236}">
                <a16:creationId xmlns:a16="http://schemas.microsoft.com/office/drawing/2014/main" id="{6777A023-806F-5AA3-BB05-F25D3A63DBC1}"/>
              </a:ext>
            </a:extLst>
          </p:cNvPr>
          <p:cNvSpPr>
            <a:spLocks noGrp="1"/>
          </p:cNvSpPr>
          <p:nvPr>
            <p:ph idx="1"/>
          </p:nvPr>
        </p:nvSpPr>
        <p:spPr/>
        <p:txBody>
          <a:bodyPr>
            <a:normAutofit/>
          </a:bodyPr>
          <a:lstStyle/>
          <a:p>
            <a:pPr>
              <a:lnSpc>
                <a:spcPct val="114000"/>
              </a:lnSpc>
            </a:pPr>
            <a:r>
              <a:rPr lang="en-US" b="1" dirty="0"/>
              <a:t>Make reasonable modifications to their policies, practices, and procedures. Examples:</a:t>
            </a:r>
          </a:p>
          <a:p>
            <a:pPr lvl="1">
              <a:lnSpc>
                <a:spcPct val="114000"/>
              </a:lnSpc>
            </a:pPr>
            <a:r>
              <a:rPr lang="en-US" dirty="0"/>
              <a:t>Allowing service animals in public spaces, including on the decks around public pools.</a:t>
            </a:r>
          </a:p>
          <a:p>
            <a:pPr lvl="1">
              <a:lnSpc>
                <a:spcPct val="114000"/>
              </a:lnSpc>
            </a:pPr>
            <a:r>
              <a:rPr lang="en-US" dirty="0"/>
              <a:t>Extending test time for college students who attend public colleges or universities.</a:t>
            </a:r>
          </a:p>
          <a:p>
            <a:pPr>
              <a:lnSpc>
                <a:spcPct val="114000"/>
              </a:lnSpc>
              <a:spcBef>
                <a:spcPts val="1600"/>
              </a:spcBef>
            </a:pPr>
            <a:r>
              <a:rPr lang="en-US" b="1" dirty="0"/>
              <a:t>Provide an auxiliary aid or service to enable people with disabilities to participate fully in the exchange of information, for free. Examples:</a:t>
            </a:r>
          </a:p>
          <a:p>
            <a:pPr lvl="1">
              <a:lnSpc>
                <a:spcPct val="114000"/>
              </a:lnSpc>
            </a:pPr>
            <a:r>
              <a:rPr lang="en-US" dirty="0"/>
              <a:t>Exchanging hand-written notes with a Deaf parent to communicate about his child’s experience at a public park.</a:t>
            </a:r>
          </a:p>
          <a:p>
            <a:pPr lvl="1">
              <a:lnSpc>
                <a:spcPct val="114000"/>
              </a:lnSpc>
            </a:pPr>
            <a:r>
              <a:rPr lang="en-US" dirty="0"/>
              <a:t>Allowing a qualified reader and note taker to assist a person who is blind during a court session.</a:t>
            </a:r>
          </a:p>
          <a:p>
            <a:pPr lvl="1">
              <a:lnSpc>
                <a:spcPct val="114000"/>
              </a:lnSpc>
            </a:pPr>
            <a:r>
              <a:rPr lang="en-US" dirty="0"/>
              <a:t>Offering tax forms to people with vision impairments in a form that is usable, like large print text, Braille, or electronic formats.</a:t>
            </a:r>
          </a:p>
        </p:txBody>
      </p:sp>
      <p:sp>
        <p:nvSpPr>
          <p:cNvPr id="5" name="Slide Number Placeholder 4">
            <a:extLst>
              <a:ext uri="{FF2B5EF4-FFF2-40B4-BE49-F238E27FC236}">
                <a16:creationId xmlns:a16="http://schemas.microsoft.com/office/drawing/2014/main" id="{1834D989-5DBC-56A9-01A0-28675BA7C41A}"/>
              </a:ext>
            </a:extLst>
          </p:cNvPr>
          <p:cNvSpPr>
            <a:spLocks noGrp="1"/>
          </p:cNvSpPr>
          <p:nvPr>
            <p:ph type="sldNum" sz="quarter" idx="12"/>
          </p:nvPr>
        </p:nvSpPr>
        <p:spPr/>
        <p:txBody>
          <a:bodyPr/>
          <a:lstStyle/>
          <a:p>
            <a:fld id="{ED34A2F8-48CC-B946-AC3D-040272C2FF0A}" type="slidenum">
              <a:rPr lang="en-US" smtClean="0"/>
              <a:pPr/>
              <a:t>21</a:t>
            </a:fld>
            <a:endParaRPr lang="en-US"/>
          </a:p>
        </p:txBody>
      </p:sp>
    </p:spTree>
    <p:extLst>
      <p:ext uri="{BB962C8B-B14F-4D97-AF65-F5344CB8AC3E}">
        <p14:creationId xmlns:p14="http://schemas.microsoft.com/office/powerpoint/2010/main" val="3042336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D8A51-6EA4-26CD-A9B2-67BB1BC449AE}"/>
              </a:ext>
            </a:extLst>
          </p:cNvPr>
          <p:cNvSpPr>
            <a:spLocks noGrp="1"/>
          </p:cNvSpPr>
          <p:nvPr>
            <p:ph type="title"/>
          </p:nvPr>
        </p:nvSpPr>
        <p:spPr/>
        <p:txBody>
          <a:bodyPr/>
          <a:lstStyle/>
          <a:p>
            <a:r>
              <a:rPr lang="en-US" dirty="0"/>
              <a:t>Responsibilities continued: Ensure access</a:t>
            </a:r>
          </a:p>
        </p:txBody>
      </p:sp>
      <p:sp>
        <p:nvSpPr>
          <p:cNvPr id="3" name="Content Placeholder 2">
            <a:extLst>
              <a:ext uri="{FF2B5EF4-FFF2-40B4-BE49-F238E27FC236}">
                <a16:creationId xmlns:a16="http://schemas.microsoft.com/office/drawing/2014/main" id="{6777A023-806F-5AA3-BB05-F25D3A63DBC1}"/>
              </a:ext>
            </a:extLst>
          </p:cNvPr>
          <p:cNvSpPr>
            <a:spLocks noGrp="1"/>
          </p:cNvSpPr>
          <p:nvPr>
            <p:ph idx="1"/>
          </p:nvPr>
        </p:nvSpPr>
        <p:spPr/>
        <p:txBody>
          <a:bodyPr>
            <a:normAutofit/>
          </a:bodyPr>
          <a:lstStyle/>
          <a:p>
            <a:r>
              <a:rPr lang="en-US" b="1" dirty="0"/>
              <a:t>State and local government must make programs, services, and activities accessible. Examples:</a:t>
            </a:r>
          </a:p>
          <a:p>
            <a:pPr lvl="1"/>
            <a:r>
              <a:rPr lang="en-US" dirty="0"/>
              <a:t>A city hall that only has stairs to their entryways installs ramps for people with mobility disabilities.</a:t>
            </a:r>
          </a:p>
          <a:p>
            <a:pPr lvl="1"/>
            <a:r>
              <a:rPr lang="en-US" dirty="0"/>
              <a:t>A community college counselor who meets with students in a private office on the third floor of a building without an elevator uses an accessible location on the ground floor as long as it offers the same degree of privacy.</a:t>
            </a:r>
          </a:p>
          <a:p>
            <a:pPr lvl="1"/>
            <a:r>
              <a:rPr lang="en-US" dirty="0"/>
              <a:t>A historical building with a second story that is inaccessible creates a virtual tour of the second story.</a:t>
            </a:r>
          </a:p>
          <a:p>
            <a:r>
              <a:rPr lang="en-US" b="1" dirty="0"/>
              <a:t>Newly constructed buildings or buildings undergoing renovations must have accessible restrooms, accessible signs, accessible parking spots, and accessible entrances.</a:t>
            </a:r>
          </a:p>
          <a:p>
            <a:pPr lvl="1"/>
            <a:r>
              <a:rPr lang="en-US" dirty="0"/>
              <a:t>Rules about historic buildings are more complicated and decisions are made on a case-by-case basis. </a:t>
            </a:r>
          </a:p>
        </p:txBody>
      </p:sp>
      <p:sp>
        <p:nvSpPr>
          <p:cNvPr id="5" name="Slide Number Placeholder 4">
            <a:extLst>
              <a:ext uri="{FF2B5EF4-FFF2-40B4-BE49-F238E27FC236}">
                <a16:creationId xmlns:a16="http://schemas.microsoft.com/office/drawing/2014/main" id="{1834D989-5DBC-56A9-01A0-28675BA7C41A}"/>
              </a:ext>
            </a:extLst>
          </p:cNvPr>
          <p:cNvSpPr>
            <a:spLocks noGrp="1"/>
          </p:cNvSpPr>
          <p:nvPr>
            <p:ph type="sldNum" sz="quarter" idx="12"/>
          </p:nvPr>
        </p:nvSpPr>
        <p:spPr/>
        <p:txBody>
          <a:bodyPr/>
          <a:lstStyle/>
          <a:p>
            <a:fld id="{ED34A2F8-48CC-B946-AC3D-040272C2FF0A}" type="slidenum">
              <a:rPr lang="en-US" smtClean="0"/>
              <a:pPr/>
              <a:t>22</a:t>
            </a:fld>
            <a:endParaRPr lang="en-US"/>
          </a:p>
        </p:txBody>
      </p:sp>
    </p:spTree>
    <p:extLst>
      <p:ext uri="{BB962C8B-B14F-4D97-AF65-F5344CB8AC3E}">
        <p14:creationId xmlns:p14="http://schemas.microsoft.com/office/powerpoint/2010/main" val="2303393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D8A51-6EA4-26CD-A9B2-67BB1BC449AE}"/>
              </a:ext>
            </a:extLst>
          </p:cNvPr>
          <p:cNvSpPr>
            <a:spLocks noGrp="1"/>
          </p:cNvSpPr>
          <p:nvPr>
            <p:ph type="title"/>
          </p:nvPr>
        </p:nvSpPr>
        <p:spPr/>
        <p:txBody>
          <a:bodyPr/>
          <a:lstStyle/>
          <a:p>
            <a:r>
              <a:rPr lang="en-US" dirty="0"/>
              <a:t>Community members’ rights</a:t>
            </a:r>
          </a:p>
        </p:txBody>
      </p:sp>
      <p:sp>
        <p:nvSpPr>
          <p:cNvPr id="9" name="Text Placeholder 8">
            <a:extLst>
              <a:ext uri="{FF2B5EF4-FFF2-40B4-BE49-F238E27FC236}">
                <a16:creationId xmlns:a16="http://schemas.microsoft.com/office/drawing/2014/main" id="{1F8329C2-853F-B0FF-50C4-AE05EE5B75F7}"/>
              </a:ext>
            </a:extLst>
          </p:cNvPr>
          <p:cNvSpPr>
            <a:spLocks noGrp="1"/>
          </p:cNvSpPr>
          <p:nvPr>
            <p:ph type="body" idx="1"/>
          </p:nvPr>
        </p:nvSpPr>
        <p:spPr>
          <a:xfrm>
            <a:off x="675744" y="1935225"/>
            <a:ext cx="10241280" cy="906650"/>
          </a:xfrm>
        </p:spPr>
        <p:txBody>
          <a:bodyPr/>
          <a:lstStyle/>
          <a:p>
            <a:r>
              <a:rPr lang="en-US" dirty="0"/>
              <a:t>People with disabilities are entitled to participate in the same programs as all others, even if:</a:t>
            </a:r>
          </a:p>
        </p:txBody>
      </p:sp>
      <p:sp>
        <p:nvSpPr>
          <p:cNvPr id="3" name="Content Placeholder 2">
            <a:extLst>
              <a:ext uri="{FF2B5EF4-FFF2-40B4-BE49-F238E27FC236}">
                <a16:creationId xmlns:a16="http://schemas.microsoft.com/office/drawing/2014/main" id="{6777A023-806F-5AA3-BB05-F25D3A63DBC1}"/>
              </a:ext>
            </a:extLst>
          </p:cNvPr>
          <p:cNvSpPr>
            <a:spLocks noGrp="1"/>
          </p:cNvSpPr>
          <p:nvPr>
            <p:ph sz="half" idx="2"/>
          </p:nvPr>
        </p:nvSpPr>
        <p:spPr>
          <a:xfrm>
            <a:off x="675744" y="3493574"/>
            <a:ext cx="4937760" cy="2405210"/>
          </a:xfrm>
          <a:custGeom>
            <a:avLst/>
            <a:gdLst>
              <a:gd name="connsiteX0" fmla="*/ 0 w 4937760"/>
              <a:gd name="connsiteY0" fmla="*/ 0 h 2405210"/>
              <a:gd name="connsiteX1" fmla="*/ 449885 w 4937760"/>
              <a:gd name="connsiteY1" fmla="*/ 0 h 2405210"/>
              <a:gd name="connsiteX2" fmla="*/ 1047902 w 4937760"/>
              <a:gd name="connsiteY2" fmla="*/ 0 h 2405210"/>
              <a:gd name="connsiteX3" fmla="*/ 1695298 w 4937760"/>
              <a:gd name="connsiteY3" fmla="*/ 0 h 2405210"/>
              <a:gd name="connsiteX4" fmla="*/ 2095805 w 4937760"/>
              <a:gd name="connsiteY4" fmla="*/ 0 h 2405210"/>
              <a:gd name="connsiteX5" fmla="*/ 2595067 w 4937760"/>
              <a:gd name="connsiteY5" fmla="*/ 0 h 2405210"/>
              <a:gd name="connsiteX6" fmla="*/ 3143707 w 4937760"/>
              <a:gd name="connsiteY6" fmla="*/ 0 h 2405210"/>
              <a:gd name="connsiteX7" fmla="*/ 3741725 w 4937760"/>
              <a:gd name="connsiteY7" fmla="*/ 0 h 2405210"/>
              <a:gd name="connsiteX8" fmla="*/ 4290365 w 4937760"/>
              <a:gd name="connsiteY8" fmla="*/ 0 h 2405210"/>
              <a:gd name="connsiteX9" fmla="*/ 4937760 w 4937760"/>
              <a:gd name="connsiteY9" fmla="*/ 0 h 2405210"/>
              <a:gd name="connsiteX10" fmla="*/ 4937760 w 4937760"/>
              <a:gd name="connsiteY10" fmla="*/ 529146 h 2405210"/>
              <a:gd name="connsiteX11" fmla="*/ 4937760 w 4937760"/>
              <a:gd name="connsiteY11" fmla="*/ 962084 h 2405210"/>
              <a:gd name="connsiteX12" fmla="*/ 4937760 w 4937760"/>
              <a:gd name="connsiteY12" fmla="*/ 1491230 h 2405210"/>
              <a:gd name="connsiteX13" fmla="*/ 4937760 w 4937760"/>
              <a:gd name="connsiteY13" fmla="*/ 1900116 h 2405210"/>
              <a:gd name="connsiteX14" fmla="*/ 4937760 w 4937760"/>
              <a:gd name="connsiteY14" fmla="*/ 2405210 h 2405210"/>
              <a:gd name="connsiteX15" fmla="*/ 4290365 w 4937760"/>
              <a:gd name="connsiteY15" fmla="*/ 2405210 h 2405210"/>
              <a:gd name="connsiteX16" fmla="*/ 3889858 w 4937760"/>
              <a:gd name="connsiteY16" fmla="*/ 2405210 h 2405210"/>
              <a:gd name="connsiteX17" fmla="*/ 3390595 w 4937760"/>
              <a:gd name="connsiteY17" fmla="*/ 2405210 h 2405210"/>
              <a:gd name="connsiteX18" fmla="*/ 2891333 w 4937760"/>
              <a:gd name="connsiteY18" fmla="*/ 2405210 h 2405210"/>
              <a:gd name="connsiteX19" fmla="*/ 2342693 w 4937760"/>
              <a:gd name="connsiteY19" fmla="*/ 2405210 h 2405210"/>
              <a:gd name="connsiteX20" fmla="*/ 1744675 w 4937760"/>
              <a:gd name="connsiteY20" fmla="*/ 2405210 h 2405210"/>
              <a:gd name="connsiteX21" fmla="*/ 1245413 w 4937760"/>
              <a:gd name="connsiteY21" fmla="*/ 2405210 h 2405210"/>
              <a:gd name="connsiteX22" fmla="*/ 795528 w 4937760"/>
              <a:gd name="connsiteY22" fmla="*/ 2405210 h 2405210"/>
              <a:gd name="connsiteX23" fmla="*/ 0 w 4937760"/>
              <a:gd name="connsiteY23" fmla="*/ 2405210 h 2405210"/>
              <a:gd name="connsiteX24" fmla="*/ 0 w 4937760"/>
              <a:gd name="connsiteY24" fmla="*/ 1948220 h 2405210"/>
              <a:gd name="connsiteX25" fmla="*/ 0 w 4937760"/>
              <a:gd name="connsiteY25" fmla="*/ 1539334 h 2405210"/>
              <a:gd name="connsiteX26" fmla="*/ 0 w 4937760"/>
              <a:gd name="connsiteY26" fmla="*/ 1106397 h 2405210"/>
              <a:gd name="connsiteX27" fmla="*/ 0 w 4937760"/>
              <a:gd name="connsiteY27" fmla="*/ 649407 h 2405210"/>
              <a:gd name="connsiteX28" fmla="*/ 0 w 4937760"/>
              <a:gd name="connsiteY28" fmla="*/ 0 h 2405210"/>
              <a:gd name="connsiteX0" fmla="*/ 0 w 4937760"/>
              <a:gd name="connsiteY0" fmla="*/ 0 h 2405210"/>
              <a:gd name="connsiteX1" fmla="*/ 400507 w 4937760"/>
              <a:gd name="connsiteY1" fmla="*/ 0 h 2405210"/>
              <a:gd name="connsiteX2" fmla="*/ 949147 w 4937760"/>
              <a:gd name="connsiteY2" fmla="*/ 0 h 2405210"/>
              <a:gd name="connsiteX3" fmla="*/ 1497787 w 4937760"/>
              <a:gd name="connsiteY3" fmla="*/ 0 h 2405210"/>
              <a:gd name="connsiteX4" fmla="*/ 2046427 w 4937760"/>
              <a:gd name="connsiteY4" fmla="*/ 0 h 2405210"/>
              <a:gd name="connsiteX5" fmla="*/ 2595067 w 4937760"/>
              <a:gd name="connsiteY5" fmla="*/ 0 h 2405210"/>
              <a:gd name="connsiteX6" fmla="*/ 2995574 w 4937760"/>
              <a:gd name="connsiteY6" fmla="*/ 0 h 2405210"/>
              <a:gd name="connsiteX7" fmla="*/ 3396082 w 4937760"/>
              <a:gd name="connsiteY7" fmla="*/ 0 h 2405210"/>
              <a:gd name="connsiteX8" fmla="*/ 3845966 w 4937760"/>
              <a:gd name="connsiteY8" fmla="*/ 0 h 2405210"/>
              <a:gd name="connsiteX9" fmla="*/ 4937760 w 4937760"/>
              <a:gd name="connsiteY9" fmla="*/ 0 h 2405210"/>
              <a:gd name="connsiteX10" fmla="*/ 4937760 w 4937760"/>
              <a:gd name="connsiteY10" fmla="*/ 529146 h 2405210"/>
              <a:gd name="connsiteX11" fmla="*/ 4937760 w 4937760"/>
              <a:gd name="connsiteY11" fmla="*/ 962084 h 2405210"/>
              <a:gd name="connsiteX12" fmla="*/ 4937760 w 4937760"/>
              <a:gd name="connsiteY12" fmla="*/ 1467178 h 2405210"/>
              <a:gd name="connsiteX13" fmla="*/ 4937760 w 4937760"/>
              <a:gd name="connsiteY13" fmla="*/ 1924168 h 2405210"/>
              <a:gd name="connsiteX14" fmla="*/ 4937760 w 4937760"/>
              <a:gd name="connsiteY14" fmla="*/ 2405210 h 2405210"/>
              <a:gd name="connsiteX15" fmla="*/ 4339742 w 4937760"/>
              <a:gd name="connsiteY15" fmla="*/ 2405210 h 2405210"/>
              <a:gd name="connsiteX16" fmla="*/ 3889858 w 4937760"/>
              <a:gd name="connsiteY16" fmla="*/ 2405210 h 2405210"/>
              <a:gd name="connsiteX17" fmla="*/ 3489350 w 4937760"/>
              <a:gd name="connsiteY17" fmla="*/ 2405210 h 2405210"/>
              <a:gd name="connsiteX18" fmla="*/ 3039466 w 4937760"/>
              <a:gd name="connsiteY18" fmla="*/ 2405210 h 2405210"/>
              <a:gd name="connsiteX19" fmla="*/ 2392070 w 4937760"/>
              <a:gd name="connsiteY19" fmla="*/ 2405210 h 2405210"/>
              <a:gd name="connsiteX20" fmla="*/ 1843430 w 4937760"/>
              <a:gd name="connsiteY20" fmla="*/ 2405210 h 2405210"/>
              <a:gd name="connsiteX21" fmla="*/ 1344168 w 4937760"/>
              <a:gd name="connsiteY21" fmla="*/ 2405210 h 2405210"/>
              <a:gd name="connsiteX22" fmla="*/ 943661 w 4937760"/>
              <a:gd name="connsiteY22" fmla="*/ 2405210 h 2405210"/>
              <a:gd name="connsiteX23" fmla="*/ 0 w 4937760"/>
              <a:gd name="connsiteY23" fmla="*/ 2405210 h 2405210"/>
              <a:gd name="connsiteX24" fmla="*/ 0 w 4937760"/>
              <a:gd name="connsiteY24" fmla="*/ 1924168 h 2405210"/>
              <a:gd name="connsiteX25" fmla="*/ 0 w 4937760"/>
              <a:gd name="connsiteY25" fmla="*/ 1467178 h 2405210"/>
              <a:gd name="connsiteX26" fmla="*/ 0 w 4937760"/>
              <a:gd name="connsiteY26" fmla="*/ 1058292 h 2405210"/>
              <a:gd name="connsiteX27" fmla="*/ 0 w 4937760"/>
              <a:gd name="connsiteY27" fmla="*/ 649407 h 2405210"/>
              <a:gd name="connsiteX28" fmla="*/ 0 w 4937760"/>
              <a:gd name="connsiteY28" fmla="*/ 0 h 2405210"/>
              <a:gd name="connsiteX0" fmla="*/ 0 w 4937760"/>
              <a:gd name="connsiteY0" fmla="*/ 0 h 2405210"/>
              <a:gd name="connsiteX1" fmla="*/ 449885 w 4937760"/>
              <a:gd name="connsiteY1" fmla="*/ 0 h 2405210"/>
              <a:gd name="connsiteX2" fmla="*/ 1047902 w 4937760"/>
              <a:gd name="connsiteY2" fmla="*/ 0 h 2405210"/>
              <a:gd name="connsiteX3" fmla="*/ 1695298 w 4937760"/>
              <a:gd name="connsiteY3" fmla="*/ 0 h 2405210"/>
              <a:gd name="connsiteX4" fmla="*/ 2095805 w 4937760"/>
              <a:gd name="connsiteY4" fmla="*/ 0 h 2405210"/>
              <a:gd name="connsiteX5" fmla="*/ 2595067 w 4937760"/>
              <a:gd name="connsiteY5" fmla="*/ 0 h 2405210"/>
              <a:gd name="connsiteX6" fmla="*/ 3143707 w 4937760"/>
              <a:gd name="connsiteY6" fmla="*/ 0 h 2405210"/>
              <a:gd name="connsiteX7" fmla="*/ 3741725 w 4937760"/>
              <a:gd name="connsiteY7" fmla="*/ 0 h 2405210"/>
              <a:gd name="connsiteX8" fmla="*/ 4290365 w 4937760"/>
              <a:gd name="connsiteY8" fmla="*/ 0 h 2405210"/>
              <a:gd name="connsiteX9" fmla="*/ 4937760 w 4937760"/>
              <a:gd name="connsiteY9" fmla="*/ 0 h 2405210"/>
              <a:gd name="connsiteX10" fmla="*/ 4937760 w 4937760"/>
              <a:gd name="connsiteY10" fmla="*/ 529146 h 2405210"/>
              <a:gd name="connsiteX11" fmla="*/ 4937760 w 4937760"/>
              <a:gd name="connsiteY11" fmla="*/ 962084 h 2405210"/>
              <a:gd name="connsiteX12" fmla="*/ 4937760 w 4937760"/>
              <a:gd name="connsiteY12" fmla="*/ 1491230 h 2405210"/>
              <a:gd name="connsiteX13" fmla="*/ 4937760 w 4937760"/>
              <a:gd name="connsiteY13" fmla="*/ 1900116 h 2405210"/>
              <a:gd name="connsiteX14" fmla="*/ 4937760 w 4937760"/>
              <a:gd name="connsiteY14" fmla="*/ 2405210 h 2405210"/>
              <a:gd name="connsiteX15" fmla="*/ 4290365 w 4937760"/>
              <a:gd name="connsiteY15" fmla="*/ 2405210 h 2405210"/>
              <a:gd name="connsiteX16" fmla="*/ 3889858 w 4937760"/>
              <a:gd name="connsiteY16" fmla="*/ 2405210 h 2405210"/>
              <a:gd name="connsiteX17" fmla="*/ 3390595 w 4937760"/>
              <a:gd name="connsiteY17" fmla="*/ 2405210 h 2405210"/>
              <a:gd name="connsiteX18" fmla="*/ 2891333 w 4937760"/>
              <a:gd name="connsiteY18" fmla="*/ 2405210 h 2405210"/>
              <a:gd name="connsiteX19" fmla="*/ 2342693 w 4937760"/>
              <a:gd name="connsiteY19" fmla="*/ 2405210 h 2405210"/>
              <a:gd name="connsiteX20" fmla="*/ 1744675 w 4937760"/>
              <a:gd name="connsiteY20" fmla="*/ 2405210 h 2405210"/>
              <a:gd name="connsiteX21" fmla="*/ 1245413 w 4937760"/>
              <a:gd name="connsiteY21" fmla="*/ 2405210 h 2405210"/>
              <a:gd name="connsiteX22" fmla="*/ 795528 w 4937760"/>
              <a:gd name="connsiteY22" fmla="*/ 2405210 h 2405210"/>
              <a:gd name="connsiteX23" fmla="*/ 0 w 4937760"/>
              <a:gd name="connsiteY23" fmla="*/ 2405210 h 2405210"/>
              <a:gd name="connsiteX24" fmla="*/ 0 w 4937760"/>
              <a:gd name="connsiteY24" fmla="*/ 1948220 h 2405210"/>
              <a:gd name="connsiteX25" fmla="*/ 0 w 4937760"/>
              <a:gd name="connsiteY25" fmla="*/ 1539334 h 2405210"/>
              <a:gd name="connsiteX26" fmla="*/ 0 w 4937760"/>
              <a:gd name="connsiteY26" fmla="*/ 1106397 h 2405210"/>
              <a:gd name="connsiteX27" fmla="*/ 0 w 4937760"/>
              <a:gd name="connsiteY27" fmla="*/ 649407 h 2405210"/>
              <a:gd name="connsiteX28" fmla="*/ 0 w 4937760"/>
              <a:gd name="connsiteY28" fmla="*/ 0 h 240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937760" h="2405210" fill="none" extrusionOk="0">
                <a:moveTo>
                  <a:pt x="0" y="0"/>
                </a:moveTo>
                <a:cubicBezTo>
                  <a:pt x="206877" y="-19712"/>
                  <a:pt x="260128" y="56723"/>
                  <a:pt x="449885" y="0"/>
                </a:cubicBezTo>
                <a:cubicBezTo>
                  <a:pt x="627275" y="-117954"/>
                  <a:pt x="843229" y="-42984"/>
                  <a:pt x="1047902" y="0"/>
                </a:cubicBezTo>
                <a:cubicBezTo>
                  <a:pt x="1256537" y="-64240"/>
                  <a:pt x="1509284" y="48896"/>
                  <a:pt x="1695298" y="0"/>
                </a:cubicBezTo>
                <a:cubicBezTo>
                  <a:pt x="1845647" y="-110952"/>
                  <a:pt x="1858332" y="-3181"/>
                  <a:pt x="2095805" y="0"/>
                </a:cubicBezTo>
                <a:cubicBezTo>
                  <a:pt x="2260640" y="41094"/>
                  <a:pt x="2508530" y="47924"/>
                  <a:pt x="2595067" y="0"/>
                </a:cubicBezTo>
                <a:cubicBezTo>
                  <a:pt x="2736309" y="-64885"/>
                  <a:pt x="3012933" y="-18788"/>
                  <a:pt x="3143707" y="0"/>
                </a:cubicBezTo>
                <a:cubicBezTo>
                  <a:pt x="3310802" y="-17332"/>
                  <a:pt x="3556836" y="25230"/>
                  <a:pt x="3741725" y="0"/>
                </a:cubicBezTo>
                <a:cubicBezTo>
                  <a:pt x="4047252" y="-23359"/>
                  <a:pt x="4175657" y="55993"/>
                  <a:pt x="4290365" y="0"/>
                </a:cubicBezTo>
                <a:cubicBezTo>
                  <a:pt x="4458785" y="-49175"/>
                  <a:pt x="4767238" y="-40753"/>
                  <a:pt x="4937760" y="0"/>
                </a:cubicBezTo>
                <a:cubicBezTo>
                  <a:pt x="4951160" y="245574"/>
                  <a:pt x="4924799" y="384540"/>
                  <a:pt x="4937760" y="529146"/>
                </a:cubicBezTo>
                <a:cubicBezTo>
                  <a:pt x="4946922" y="620739"/>
                  <a:pt x="4894662" y="753800"/>
                  <a:pt x="4937760" y="962084"/>
                </a:cubicBezTo>
                <a:cubicBezTo>
                  <a:pt x="4961413" y="1134808"/>
                  <a:pt x="4905696" y="1288944"/>
                  <a:pt x="4937760" y="1491230"/>
                </a:cubicBezTo>
                <a:cubicBezTo>
                  <a:pt x="4968278" y="1737363"/>
                  <a:pt x="4898027" y="1749302"/>
                  <a:pt x="4937760" y="1900116"/>
                </a:cubicBezTo>
                <a:cubicBezTo>
                  <a:pt x="4887942" y="2047472"/>
                  <a:pt x="4967584" y="2197883"/>
                  <a:pt x="4937760" y="2405210"/>
                </a:cubicBezTo>
                <a:cubicBezTo>
                  <a:pt x="4629914" y="2471804"/>
                  <a:pt x="4496834" y="2358050"/>
                  <a:pt x="4290365" y="2405210"/>
                </a:cubicBezTo>
                <a:cubicBezTo>
                  <a:pt x="4049348" y="2414324"/>
                  <a:pt x="4038525" y="2347351"/>
                  <a:pt x="3889858" y="2405210"/>
                </a:cubicBezTo>
                <a:cubicBezTo>
                  <a:pt x="3762971" y="2449649"/>
                  <a:pt x="3561801" y="2382018"/>
                  <a:pt x="3390595" y="2405210"/>
                </a:cubicBezTo>
                <a:cubicBezTo>
                  <a:pt x="3249537" y="2442069"/>
                  <a:pt x="3073273" y="2375157"/>
                  <a:pt x="2891333" y="2405210"/>
                </a:cubicBezTo>
                <a:cubicBezTo>
                  <a:pt x="2748133" y="2400937"/>
                  <a:pt x="2513526" y="2417169"/>
                  <a:pt x="2342693" y="2405210"/>
                </a:cubicBezTo>
                <a:cubicBezTo>
                  <a:pt x="2261547" y="2399668"/>
                  <a:pt x="1902032" y="2393444"/>
                  <a:pt x="1744675" y="2405210"/>
                </a:cubicBezTo>
                <a:cubicBezTo>
                  <a:pt x="1519582" y="2456045"/>
                  <a:pt x="1447486" y="2440190"/>
                  <a:pt x="1245413" y="2405210"/>
                </a:cubicBezTo>
                <a:cubicBezTo>
                  <a:pt x="1072805" y="2434675"/>
                  <a:pt x="936738" y="2357358"/>
                  <a:pt x="795528" y="2405210"/>
                </a:cubicBezTo>
                <a:cubicBezTo>
                  <a:pt x="626734" y="2446710"/>
                  <a:pt x="156796" y="2400750"/>
                  <a:pt x="0" y="2405210"/>
                </a:cubicBezTo>
                <a:cubicBezTo>
                  <a:pt x="-20541" y="2365847"/>
                  <a:pt x="12395" y="2096441"/>
                  <a:pt x="0" y="1948220"/>
                </a:cubicBezTo>
                <a:cubicBezTo>
                  <a:pt x="-51543" y="1733383"/>
                  <a:pt x="25632" y="1678226"/>
                  <a:pt x="0" y="1539334"/>
                </a:cubicBezTo>
                <a:cubicBezTo>
                  <a:pt x="-30502" y="1403511"/>
                  <a:pt x="64154" y="1207160"/>
                  <a:pt x="0" y="1106397"/>
                </a:cubicBezTo>
                <a:cubicBezTo>
                  <a:pt x="-28761" y="1037151"/>
                  <a:pt x="16907" y="721607"/>
                  <a:pt x="0" y="649407"/>
                </a:cubicBezTo>
                <a:cubicBezTo>
                  <a:pt x="60998" y="572771"/>
                  <a:pt x="-29341" y="200520"/>
                  <a:pt x="0" y="0"/>
                </a:cubicBezTo>
                <a:close/>
              </a:path>
              <a:path w="4937760" h="2405210" stroke="0" extrusionOk="0">
                <a:moveTo>
                  <a:pt x="0" y="0"/>
                </a:moveTo>
                <a:cubicBezTo>
                  <a:pt x="198816" y="-27675"/>
                  <a:pt x="210608" y="16519"/>
                  <a:pt x="400507" y="0"/>
                </a:cubicBezTo>
                <a:cubicBezTo>
                  <a:pt x="626356" y="-6640"/>
                  <a:pt x="747174" y="-17094"/>
                  <a:pt x="949147" y="0"/>
                </a:cubicBezTo>
                <a:cubicBezTo>
                  <a:pt x="1175638" y="-60333"/>
                  <a:pt x="1267991" y="8835"/>
                  <a:pt x="1497787" y="0"/>
                </a:cubicBezTo>
                <a:cubicBezTo>
                  <a:pt x="1580292" y="30327"/>
                  <a:pt x="1801428" y="-31375"/>
                  <a:pt x="2046427" y="0"/>
                </a:cubicBezTo>
                <a:cubicBezTo>
                  <a:pt x="2283962" y="-43736"/>
                  <a:pt x="2466610" y="79319"/>
                  <a:pt x="2595067" y="0"/>
                </a:cubicBezTo>
                <a:cubicBezTo>
                  <a:pt x="2716060" y="4840"/>
                  <a:pt x="2792797" y="32477"/>
                  <a:pt x="2995574" y="0"/>
                </a:cubicBezTo>
                <a:cubicBezTo>
                  <a:pt x="3164831" y="-9704"/>
                  <a:pt x="3290931" y="21438"/>
                  <a:pt x="3396082" y="0"/>
                </a:cubicBezTo>
                <a:cubicBezTo>
                  <a:pt x="3466708" y="29381"/>
                  <a:pt x="3730104" y="34727"/>
                  <a:pt x="3845966" y="0"/>
                </a:cubicBezTo>
                <a:cubicBezTo>
                  <a:pt x="3968002" y="-56231"/>
                  <a:pt x="4593411" y="75250"/>
                  <a:pt x="4937760" y="0"/>
                </a:cubicBezTo>
                <a:cubicBezTo>
                  <a:pt x="4955951" y="181144"/>
                  <a:pt x="4879723" y="252981"/>
                  <a:pt x="4937760" y="529146"/>
                </a:cubicBezTo>
                <a:cubicBezTo>
                  <a:pt x="4992618" y="703230"/>
                  <a:pt x="4893770" y="849334"/>
                  <a:pt x="4937760" y="962084"/>
                </a:cubicBezTo>
                <a:cubicBezTo>
                  <a:pt x="4980257" y="1036737"/>
                  <a:pt x="4920674" y="1326133"/>
                  <a:pt x="4937760" y="1467178"/>
                </a:cubicBezTo>
                <a:cubicBezTo>
                  <a:pt x="4965720" y="1608372"/>
                  <a:pt x="4869070" y="1752602"/>
                  <a:pt x="4937760" y="1924168"/>
                </a:cubicBezTo>
                <a:cubicBezTo>
                  <a:pt x="4957369" y="2112681"/>
                  <a:pt x="4897947" y="2238671"/>
                  <a:pt x="4937760" y="2405210"/>
                </a:cubicBezTo>
                <a:cubicBezTo>
                  <a:pt x="4656562" y="2468328"/>
                  <a:pt x="4581251" y="2407175"/>
                  <a:pt x="4339742" y="2405210"/>
                </a:cubicBezTo>
                <a:cubicBezTo>
                  <a:pt x="4083864" y="2441679"/>
                  <a:pt x="4105394" y="2389980"/>
                  <a:pt x="3889858" y="2405210"/>
                </a:cubicBezTo>
                <a:cubicBezTo>
                  <a:pt x="3660620" y="2438877"/>
                  <a:pt x="3564498" y="2363766"/>
                  <a:pt x="3489350" y="2405210"/>
                </a:cubicBezTo>
                <a:cubicBezTo>
                  <a:pt x="3367551" y="2366437"/>
                  <a:pt x="3192836" y="2359074"/>
                  <a:pt x="3039466" y="2405210"/>
                </a:cubicBezTo>
                <a:cubicBezTo>
                  <a:pt x="2883099" y="2376572"/>
                  <a:pt x="2551929" y="2393439"/>
                  <a:pt x="2392070" y="2405210"/>
                </a:cubicBezTo>
                <a:cubicBezTo>
                  <a:pt x="2196769" y="2482069"/>
                  <a:pt x="2067361" y="2360906"/>
                  <a:pt x="1843430" y="2405210"/>
                </a:cubicBezTo>
                <a:cubicBezTo>
                  <a:pt x="1619845" y="2416845"/>
                  <a:pt x="1541476" y="2419865"/>
                  <a:pt x="1344168" y="2405210"/>
                </a:cubicBezTo>
                <a:cubicBezTo>
                  <a:pt x="1161279" y="2422198"/>
                  <a:pt x="1127643" y="2365015"/>
                  <a:pt x="943661" y="2405210"/>
                </a:cubicBezTo>
                <a:cubicBezTo>
                  <a:pt x="826360" y="2470823"/>
                  <a:pt x="201929" y="2346354"/>
                  <a:pt x="0" y="2405210"/>
                </a:cubicBezTo>
                <a:cubicBezTo>
                  <a:pt x="-23900" y="2325358"/>
                  <a:pt x="4" y="2116892"/>
                  <a:pt x="0" y="1924168"/>
                </a:cubicBezTo>
                <a:cubicBezTo>
                  <a:pt x="-2188" y="1714409"/>
                  <a:pt x="3317" y="1651462"/>
                  <a:pt x="0" y="1467178"/>
                </a:cubicBezTo>
                <a:cubicBezTo>
                  <a:pt x="-20442" y="1285904"/>
                  <a:pt x="41343" y="1142562"/>
                  <a:pt x="0" y="1058292"/>
                </a:cubicBezTo>
                <a:cubicBezTo>
                  <a:pt x="-54859" y="923618"/>
                  <a:pt x="19467" y="805258"/>
                  <a:pt x="0" y="649407"/>
                </a:cubicBezTo>
                <a:cubicBezTo>
                  <a:pt x="-819" y="485794"/>
                  <a:pt x="49291" y="165433"/>
                  <a:pt x="0" y="0"/>
                </a:cubicBezTo>
                <a:close/>
              </a:path>
              <a:path w="4937760" h="2405210" fill="none" stroke="0" extrusionOk="0">
                <a:moveTo>
                  <a:pt x="0" y="0"/>
                </a:moveTo>
                <a:cubicBezTo>
                  <a:pt x="210016" y="-31543"/>
                  <a:pt x="265168" y="36705"/>
                  <a:pt x="449885" y="0"/>
                </a:cubicBezTo>
                <a:cubicBezTo>
                  <a:pt x="692865" y="-33649"/>
                  <a:pt x="808476" y="13745"/>
                  <a:pt x="1047902" y="0"/>
                </a:cubicBezTo>
                <a:cubicBezTo>
                  <a:pt x="1241877" y="-45717"/>
                  <a:pt x="1486434" y="96314"/>
                  <a:pt x="1695298" y="0"/>
                </a:cubicBezTo>
                <a:cubicBezTo>
                  <a:pt x="1857445" y="-78548"/>
                  <a:pt x="1883413" y="-21147"/>
                  <a:pt x="2095805" y="0"/>
                </a:cubicBezTo>
                <a:cubicBezTo>
                  <a:pt x="2291168" y="10144"/>
                  <a:pt x="2469284" y="56438"/>
                  <a:pt x="2595067" y="0"/>
                </a:cubicBezTo>
                <a:cubicBezTo>
                  <a:pt x="2702919" y="-44161"/>
                  <a:pt x="3014213" y="-11949"/>
                  <a:pt x="3143707" y="0"/>
                </a:cubicBezTo>
                <a:cubicBezTo>
                  <a:pt x="3305158" y="-74535"/>
                  <a:pt x="3447439" y="56297"/>
                  <a:pt x="3741725" y="0"/>
                </a:cubicBezTo>
                <a:cubicBezTo>
                  <a:pt x="3957562" y="-80220"/>
                  <a:pt x="4131588" y="28145"/>
                  <a:pt x="4290365" y="0"/>
                </a:cubicBezTo>
                <a:cubicBezTo>
                  <a:pt x="4482346" y="-39281"/>
                  <a:pt x="4760405" y="-10606"/>
                  <a:pt x="4937760" y="0"/>
                </a:cubicBezTo>
                <a:cubicBezTo>
                  <a:pt x="4962960" y="237497"/>
                  <a:pt x="4947965" y="401101"/>
                  <a:pt x="4937760" y="529146"/>
                </a:cubicBezTo>
                <a:cubicBezTo>
                  <a:pt x="4989971" y="662655"/>
                  <a:pt x="4919700" y="786710"/>
                  <a:pt x="4937760" y="962084"/>
                </a:cubicBezTo>
                <a:cubicBezTo>
                  <a:pt x="5021775" y="1075172"/>
                  <a:pt x="4930151" y="1247893"/>
                  <a:pt x="4937760" y="1491230"/>
                </a:cubicBezTo>
                <a:cubicBezTo>
                  <a:pt x="4975115" y="1723081"/>
                  <a:pt x="4894559" y="1744819"/>
                  <a:pt x="4937760" y="1900116"/>
                </a:cubicBezTo>
                <a:cubicBezTo>
                  <a:pt x="4984828" y="2000528"/>
                  <a:pt x="4972243" y="2218030"/>
                  <a:pt x="4937760" y="2405210"/>
                </a:cubicBezTo>
                <a:cubicBezTo>
                  <a:pt x="4674139" y="2504755"/>
                  <a:pt x="4481655" y="2387328"/>
                  <a:pt x="4290365" y="2405210"/>
                </a:cubicBezTo>
                <a:cubicBezTo>
                  <a:pt x="4043913" y="2431770"/>
                  <a:pt x="4030619" y="2383175"/>
                  <a:pt x="3889858" y="2405210"/>
                </a:cubicBezTo>
                <a:cubicBezTo>
                  <a:pt x="3712373" y="2444147"/>
                  <a:pt x="3605884" y="2350373"/>
                  <a:pt x="3390595" y="2405210"/>
                </a:cubicBezTo>
                <a:cubicBezTo>
                  <a:pt x="3215643" y="2467246"/>
                  <a:pt x="3108160" y="2368730"/>
                  <a:pt x="2891333" y="2405210"/>
                </a:cubicBezTo>
                <a:cubicBezTo>
                  <a:pt x="2688194" y="2417822"/>
                  <a:pt x="2513898" y="2360410"/>
                  <a:pt x="2342693" y="2405210"/>
                </a:cubicBezTo>
                <a:cubicBezTo>
                  <a:pt x="2152253" y="2429271"/>
                  <a:pt x="1954556" y="2390516"/>
                  <a:pt x="1744675" y="2405210"/>
                </a:cubicBezTo>
                <a:cubicBezTo>
                  <a:pt x="1596015" y="2417957"/>
                  <a:pt x="1384808" y="2412821"/>
                  <a:pt x="1245413" y="2405210"/>
                </a:cubicBezTo>
                <a:cubicBezTo>
                  <a:pt x="1088510" y="2414801"/>
                  <a:pt x="906904" y="2386150"/>
                  <a:pt x="795528" y="2405210"/>
                </a:cubicBezTo>
                <a:cubicBezTo>
                  <a:pt x="648506" y="2409904"/>
                  <a:pt x="207025" y="2399742"/>
                  <a:pt x="0" y="2405210"/>
                </a:cubicBezTo>
                <a:cubicBezTo>
                  <a:pt x="-82649" y="2300757"/>
                  <a:pt x="39353" y="2129368"/>
                  <a:pt x="0" y="1948220"/>
                </a:cubicBezTo>
                <a:cubicBezTo>
                  <a:pt x="-2429" y="1748611"/>
                  <a:pt x="50332" y="1685869"/>
                  <a:pt x="0" y="1539334"/>
                </a:cubicBezTo>
                <a:cubicBezTo>
                  <a:pt x="-31652" y="1408622"/>
                  <a:pt x="-20689" y="1208206"/>
                  <a:pt x="0" y="1106397"/>
                </a:cubicBezTo>
                <a:cubicBezTo>
                  <a:pt x="-29710" y="1046526"/>
                  <a:pt x="24060" y="754900"/>
                  <a:pt x="0" y="649407"/>
                </a:cubicBezTo>
                <a:cubicBezTo>
                  <a:pt x="-35360" y="565662"/>
                  <a:pt x="23366" y="193148"/>
                  <a:pt x="0" y="0"/>
                </a:cubicBezTo>
                <a:close/>
              </a:path>
              <a:path w="4937760" h="2405210" fill="none" stroke="0" extrusionOk="0">
                <a:moveTo>
                  <a:pt x="0" y="0"/>
                </a:moveTo>
                <a:cubicBezTo>
                  <a:pt x="210945" y="-26860"/>
                  <a:pt x="260445" y="51947"/>
                  <a:pt x="449885" y="0"/>
                </a:cubicBezTo>
                <a:cubicBezTo>
                  <a:pt x="672213" y="-84992"/>
                  <a:pt x="783693" y="-4324"/>
                  <a:pt x="1047902" y="0"/>
                </a:cubicBezTo>
                <a:cubicBezTo>
                  <a:pt x="1219594" y="-58898"/>
                  <a:pt x="1506623" y="64431"/>
                  <a:pt x="1695298" y="0"/>
                </a:cubicBezTo>
                <a:cubicBezTo>
                  <a:pt x="1854784" y="-98935"/>
                  <a:pt x="1866194" y="-10475"/>
                  <a:pt x="2095805" y="0"/>
                </a:cubicBezTo>
                <a:cubicBezTo>
                  <a:pt x="2262129" y="18791"/>
                  <a:pt x="2491987" y="54666"/>
                  <a:pt x="2595067" y="0"/>
                </a:cubicBezTo>
                <a:cubicBezTo>
                  <a:pt x="2678589" y="-51541"/>
                  <a:pt x="3026909" y="-25002"/>
                  <a:pt x="3143707" y="0"/>
                </a:cubicBezTo>
                <a:cubicBezTo>
                  <a:pt x="3331786" y="-70989"/>
                  <a:pt x="3481010" y="30154"/>
                  <a:pt x="3741725" y="0"/>
                </a:cubicBezTo>
                <a:cubicBezTo>
                  <a:pt x="3984169" y="-42273"/>
                  <a:pt x="4140969" y="82232"/>
                  <a:pt x="4290365" y="0"/>
                </a:cubicBezTo>
                <a:cubicBezTo>
                  <a:pt x="4481004" y="-75861"/>
                  <a:pt x="4780260" y="-27268"/>
                  <a:pt x="4937760" y="0"/>
                </a:cubicBezTo>
                <a:cubicBezTo>
                  <a:pt x="4967731" y="280073"/>
                  <a:pt x="4929411" y="396755"/>
                  <a:pt x="4937760" y="529146"/>
                </a:cubicBezTo>
                <a:cubicBezTo>
                  <a:pt x="4992489" y="651609"/>
                  <a:pt x="4921854" y="794332"/>
                  <a:pt x="4937760" y="962084"/>
                </a:cubicBezTo>
                <a:cubicBezTo>
                  <a:pt x="5000649" y="1102834"/>
                  <a:pt x="4882476" y="1256398"/>
                  <a:pt x="4937760" y="1491230"/>
                </a:cubicBezTo>
                <a:cubicBezTo>
                  <a:pt x="4967945" y="1731938"/>
                  <a:pt x="4904401" y="1744469"/>
                  <a:pt x="4937760" y="1900116"/>
                </a:cubicBezTo>
                <a:cubicBezTo>
                  <a:pt x="4936446" y="2044717"/>
                  <a:pt x="4944097" y="2228700"/>
                  <a:pt x="4937760" y="2405210"/>
                </a:cubicBezTo>
                <a:cubicBezTo>
                  <a:pt x="4674466" y="2471649"/>
                  <a:pt x="4488240" y="2332260"/>
                  <a:pt x="4290365" y="2405210"/>
                </a:cubicBezTo>
                <a:cubicBezTo>
                  <a:pt x="4053880" y="2440032"/>
                  <a:pt x="4036634" y="2367514"/>
                  <a:pt x="3889858" y="2405210"/>
                </a:cubicBezTo>
                <a:cubicBezTo>
                  <a:pt x="3736153" y="2450059"/>
                  <a:pt x="3616956" y="2366531"/>
                  <a:pt x="3390595" y="2405210"/>
                </a:cubicBezTo>
                <a:cubicBezTo>
                  <a:pt x="3234629" y="2489917"/>
                  <a:pt x="3101435" y="2389253"/>
                  <a:pt x="2891333" y="2405210"/>
                </a:cubicBezTo>
                <a:cubicBezTo>
                  <a:pt x="2723755" y="2408752"/>
                  <a:pt x="2543818" y="2397253"/>
                  <a:pt x="2342693" y="2405210"/>
                </a:cubicBezTo>
                <a:cubicBezTo>
                  <a:pt x="2227099" y="2406077"/>
                  <a:pt x="1957641" y="2398002"/>
                  <a:pt x="1744675" y="2405210"/>
                </a:cubicBezTo>
                <a:cubicBezTo>
                  <a:pt x="1543539" y="2442323"/>
                  <a:pt x="1449766" y="2441893"/>
                  <a:pt x="1245413" y="2405210"/>
                </a:cubicBezTo>
                <a:cubicBezTo>
                  <a:pt x="1089806" y="2441865"/>
                  <a:pt x="900587" y="2361972"/>
                  <a:pt x="795528" y="2405210"/>
                </a:cubicBezTo>
                <a:cubicBezTo>
                  <a:pt x="678435" y="2431942"/>
                  <a:pt x="249582" y="2409498"/>
                  <a:pt x="0" y="2405210"/>
                </a:cubicBezTo>
                <a:cubicBezTo>
                  <a:pt x="-48424" y="2327095"/>
                  <a:pt x="35604" y="2107243"/>
                  <a:pt x="0" y="1948220"/>
                </a:cubicBezTo>
                <a:cubicBezTo>
                  <a:pt x="-31203" y="1744675"/>
                  <a:pt x="28519" y="1670293"/>
                  <a:pt x="0" y="1539334"/>
                </a:cubicBezTo>
                <a:cubicBezTo>
                  <a:pt x="-35677" y="1406385"/>
                  <a:pt x="55960" y="1207169"/>
                  <a:pt x="0" y="1106397"/>
                </a:cubicBezTo>
                <a:cubicBezTo>
                  <a:pt x="-42186" y="1039377"/>
                  <a:pt x="24074" y="741068"/>
                  <a:pt x="0" y="649407"/>
                </a:cubicBezTo>
                <a:cubicBezTo>
                  <a:pt x="-2616" y="512304"/>
                  <a:pt x="43477" y="205201"/>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2374350195">
                  <a:custGeom>
                    <a:avLst/>
                    <a:gdLst>
                      <a:gd name="connsiteX0" fmla="*/ 0 w 4937760"/>
                      <a:gd name="connsiteY0" fmla="*/ 0 h 2405210"/>
                      <a:gd name="connsiteX1" fmla="*/ 449885 w 4937760"/>
                      <a:gd name="connsiteY1" fmla="*/ 0 h 2405210"/>
                      <a:gd name="connsiteX2" fmla="*/ 1047902 w 4937760"/>
                      <a:gd name="connsiteY2" fmla="*/ 0 h 2405210"/>
                      <a:gd name="connsiteX3" fmla="*/ 1695298 w 4937760"/>
                      <a:gd name="connsiteY3" fmla="*/ 0 h 2405210"/>
                      <a:gd name="connsiteX4" fmla="*/ 2095805 w 4937760"/>
                      <a:gd name="connsiteY4" fmla="*/ 0 h 2405210"/>
                      <a:gd name="connsiteX5" fmla="*/ 2595067 w 4937760"/>
                      <a:gd name="connsiteY5" fmla="*/ 0 h 2405210"/>
                      <a:gd name="connsiteX6" fmla="*/ 3143707 w 4937760"/>
                      <a:gd name="connsiteY6" fmla="*/ 0 h 2405210"/>
                      <a:gd name="connsiteX7" fmla="*/ 3741725 w 4937760"/>
                      <a:gd name="connsiteY7" fmla="*/ 0 h 2405210"/>
                      <a:gd name="connsiteX8" fmla="*/ 4290365 w 4937760"/>
                      <a:gd name="connsiteY8" fmla="*/ 0 h 2405210"/>
                      <a:gd name="connsiteX9" fmla="*/ 4937760 w 4937760"/>
                      <a:gd name="connsiteY9" fmla="*/ 0 h 2405210"/>
                      <a:gd name="connsiteX10" fmla="*/ 4937760 w 4937760"/>
                      <a:gd name="connsiteY10" fmla="*/ 529146 h 2405210"/>
                      <a:gd name="connsiteX11" fmla="*/ 4937760 w 4937760"/>
                      <a:gd name="connsiteY11" fmla="*/ 962084 h 2405210"/>
                      <a:gd name="connsiteX12" fmla="*/ 4937760 w 4937760"/>
                      <a:gd name="connsiteY12" fmla="*/ 1491230 h 2405210"/>
                      <a:gd name="connsiteX13" fmla="*/ 4937760 w 4937760"/>
                      <a:gd name="connsiteY13" fmla="*/ 1900116 h 2405210"/>
                      <a:gd name="connsiteX14" fmla="*/ 4937760 w 4937760"/>
                      <a:gd name="connsiteY14" fmla="*/ 2405210 h 2405210"/>
                      <a:gd name="connsiteX15" fmla="*/ 4290365 w 4937760"/>
                      <a:gd name="connsiteY15" fmla="*/ 2405210 h 2405210"/>
                      <a:gd name="connsiteX16" fmla="*/ 3889858 w 4937760"/>
                      <a:gd name="connsiteY16" fmla="*/ 2405210 h 2405210"/>
                      <a:gd name="connsiteX17" fmla="*/ 3390595 w 4937760"/>
                      <a:gd name="connsiteY17" fmla="*/ 2405210 h 2405210"/>
                      <a:gd name="connsiteX18" fmla="*/ 2891333 w 4937760"/>
                      <a:gd name="connsiteY18" fmla="*/ 2405210 h 2405210"/>
                      <a:gd name="connsiteX19" fmla="*/ 2342693 w 4937760"/>
                      <a:gd name="connsiteY19" fmla="*/ 2405210 h 2405210"/>
                      <a:gd name="connsiteX20" fmla="*/ 1744675 w 4937760"/>
                      <a:gd name="connsiteY20" fmla="*/ 2405210 h 2405210"/>
                      <a:gd name="connsiteX21" fmla="*/ 1245413 w 4937760"/>
                      <a:gd name="connsiteY21" fmla="*/ 2405210 h 2405210"/>
                      <a:gd name="connsiteX22" fmla="*/ 795528 w 4937760"/>
                      <a:gd name="connsiteY22" fmla="*/ 2405210 h 2405210"/>
                      <a:gd name="connsiteX23" fmla="*/ 0 w 4937760"/>
                      <a:gd name="connsiteY23" fmla="*/ 2405210 h 2405210"/>
                      <a:gd name="connsiteX24" fmla="*/ 0 w 4937760"/>
                      <a:gd name="connsiteY24" fmla="*/ 1948220 h 2405210"/>
                      <a:gd name="connsiteX25" fmla="*/ 0 w 4937760"/>
                      <a:gd name="connsiteY25" fmla="*/ 1539334 h 2405210"/>
                      <a:gd name="connsiteX26" fmla="*/ 0 w 4937760"/>
                      <a:gd name="connsiteY26" fmla="*/ 1106397 h 2405210"/>
                      <a:gd name="connsiteX27" fmla="*/ 0 w 4937760"/>
                      <a:gd name="connsiteY27" fmla="*/ 649407 h 2405210"/>
                      <a:gd name="connsiteX28" fmla="*/ 0 w 4937760"/>
                      <a:gd name="connsiteY28" fmla="*/ 0 h 2405210"/>
                      <a:gd name="connsiteX0" fmla="*/ 0 w 4937760"/>
                      <a:gd name="connsiteY0" fmla="*/ 0 h 2405210"/>
                      <a:gd name="connsiteX1" fmla="*/ 400507 w 4937760"/>
                      <a:gd name="connsiteY1" fmla="*/ 0 h 2405210"/>
                      <a:gd name="connsiteX2" fmla="*/ 949147 w 4937760"/>
                      <a:gd name="connsiteY2" fmla="*/ 0 h 2405210"/>
                      <a:gd name="connsiteX3" fmla="*/ 1497787 w 4937760"/>
                      <a:gd name="connsiteY3" fmla="*/ 0 h 2405210"/>
                      <a:gd name="connsiteX4" fmla="*/ 2046427 w 4937760"/>
                      <a:gd name="connsiteY4" fmla="*/ 0 h 2405210"/>
                      <a:gd name="connsiteX5" fmla="*/ 2595067 w 4937760"/>
                      <a:gd name="connsiteY5" fmla="*/ 0 h 2405210"/>
                      <a:gd name="connsiteX6" fmla="*/ 2995574 w 4937760"/>
                      <a:gd name="connsiteY6" fmla="*/ 0 h 2405210"/>
                      <a:gd name="connsiteX7" fmla="*/ 3396082 w 4937760"/>
                      <a:gd name="connsiteY7" fmla="*/ 0 h 2405210"/>
                      <a:gd name="connsiteX8" fmla="*/ 3845966 w 4937760"/>
                      <a:gd name="connsiteY8" fmla="*/ 0 h 2405210"/>
                      <a:gd name="connsiteX9" fmla="*/ 4937760 w 4937760"/>
                      <a:gd name="connsiteY9" fmla="*/ 0 h 2405210"/>
                      <a:gd name="connsiteX10" fmla="*/ 4937760 w 4937760"/>
                      <a:gd name="connsiteY10" fmla="*/ 529146 h 2405210"/>
                      <a:gd name="connsiteX11" fmla="*/ 4937760 w 4937760"/>
                      <a:gd name="connsiteY11" fmla="*/ 962084 h 2405210"/>
                      <a:gd name="connsiteX12" fmla="*/ 4937760 w 4937760"/>
                      <a:gd name="connsiteY12" fmla="*/ 1467178 h 2405210"/>
                      <a:gd name="connsiteX13" fmla="*/ 4937760 w 4937760"/>
                      <a:gd name="connsiteY13" fmla="*/ 1924168 h 2405210"/>
                      <a:gd name="connsiteX14" fmla="*/ 4937760 w 4937760"/>
                      <a:gd name="connsiteY14" fmla="*/ 2405210 h 2405210"/>
                      <a:gd name="connsiteX15" fmla="*/ 4339742 w 4937760"/>
                      <a:gd name="connsiteY15" fmla="*/ 2405210 h 2405210"/>
                      <a:gd name="connsiteX16" fmla="*/ 3889858 w 4937760"/>
                      <a:gd name="connsiteY16" fmla="*/ 2405210 h 2405210"/>
                      <a:gd name="connsiteX17" fmla="*/ 3489350 w 4937760"/>
                      <a:gd name="connsiteY17" fmla="*/ 2405210 h 2405210"/>
                      <a:gd name="connsiteX18" fmla="*/ 3039466 w 4937760"/>
                      <a:gd name="connsiteY18" fmla="*/ 2405210 h 2405210"/>
                      <a:gd name="connsiteX19" fmla="*/ 2392070 w 4937760"/>
                      <a:gd name="connsiteY19" fmla="*/ 2405210 h 2405210"/>
                      <a:gd name="connsiteX20" fmla="*/ 1843430 w 4937760"/>
                      <a:gd name="connsiteY20" fmla="*/ 2405210 h 2405210"/>
                      <a:gd name="connsiteX21" fmla="*/ 1344168 w 4937760"/>
                      <a:gd name="connsiteY21" fmla="*/ 2405210 h 2405210"/>
                      <a:gd name="connsiteX22" fmla="*/ 943661 w 4937760"/>
                      <a:gd name="connsiteY22" fmla="*/ 2405210 h 2405210"/>
                      <a:gd name="connsiteX23" fmla="*/ 0 w 4937760"/>
                      <a:gd name="connsiteY23" fmla="*/ 2405210 h 2405210"/>
                      <a:gd name="connsiteX24" fmla="*/ 0 w 4937760"/>
                      <a:gd name="connsiteY24" fmla="*/ 1924168 h 2405210"/>
                      <a:gd name="connsiteX25" fmla="*/ 0 w 4937760"/>
                      <a:gd name="connsiteY25" fmla="*/ 1467178 h 2405210"/>
                      <a:gd name="connsiteX26" fmla="*/ 0 w 4937760"/>
                      <a:gd name="connsiteY26" fmla="*/ 1058292 h 2405210"/>
                      <a:gd name="connsiteX27" fmla="*/ 0 w 4937760"/>
                      <a:gd name="connsiteY27" fmla="*/ 649407 h 2405210"/>
                      <a:gd name="connsiteX28" fmla="*/ 0 w 4937760"/>
                      <a:gd name="connsiteY28" fmla="*/ 0 h 240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937760" h="2405210" fill="none" extrusionOk="0">
                        <a:moveTo>
                          <a:pt x="0" y="0"/>
                        </a:moveTo>
                        <a:cubicBezTo>
                          <a:pt x="209213" y="-22204"/>
                          <a:pt x="246794" y="46014"/>
                          <a:pt x="449885" y="0"/>
                        </a:cubicBezTo>
                        <a:cubicBezTo>
                          <a:pt x="643902" y="-82393"/>
                          <a:pt x="835630" y="13344"/>
                          <a:pt x="1047902" y="0"/>
                        </a:cubicBezTo>
                        <a:cubicBezTo>
                          <a:pt x="1262538" y="-49524"/>
                          <a:pt x="1544374" y="70714"/>
                          <a:pt x="1695298" y="0"/>
                        </a:cubicBezTo>
                        <a:cubicBezTo>
                          <a:pt x="1843651" y="-98497"/>
                          <a:pt x="1872877" y="620"/>
                          <a:pt x="2095805" y="0"/>
                        </a:cubicBezTo>
                        <a:cubicBezTo>
                          <a:pt x="2275452" y="16981"/>
                          <a:pt x="2504357" y="48690"/>
                          <a:pt x="2595067" y="0"/>
                        </a:cubicBezTo>
                        <a:cubicBezTo>
                          <a:pt x="2714810" y="-57063"/>
                          <a:pt x="3012308" y="-6212"/>
                          <a:pt x="3143707" y="0"/>
                        </a:cubicBezTo>
                        <a:cubicBezTo>
                          <a:pt x="3294595" y="-17586"/>
                          <a:pt x="3514036" y="36760"/>
                          <a:pt x="3741725" y="0"/>
                        </a:cubicBezTo>
                        <a:cubicBezTo>
                          <a:pt x="4004644" y="-35070"/>
                          <a:pt x="4143239" y="42405"/>
                          <a:pt x="4290365" y="0"/>
                        </a:cubicBezTo>
                        <a:cubicBezTo>
                          <a:pt x="4461764" y="-44731"/>
                          <a:pt x="4769701" y="6044"/>
                          <a:pt x="4937760" y="0"/>
                        </a:cubicBezTo>
                        <a:cubicBezTo>
                          <a:pt x="4956423" y="250990"/>
                          <a:pt x="4922400" y="396670"/>
                          <a:pt x="4937760" y="529146"/>
                        </a:cubicBezTo>
                        <a:cubicBezTo>
                          <a:pt x="4951074" y="630636"/>
                          <a:pt x="4890944" y="775487"/>
                          <a:pt x="4937760" y="962084"/>
                        </a:cubicBezTo>
                        <a:cubicBezTo>
                          <a:pt x="4977631" y="1135577"/>
                          <a:pt x="4907135" y="1282385"/>
                          <a:pt x="4937760" y="1491230"/>
                        </a:cubicBezTo>
                        <a:cubicBezTo>
                          <a:pt x="4967218" y="1736013"/>
                          <a:pt x="4908351" y="1741327"/>
                          <a:pt x="4937760" y="1900116"/>
                        </a:cubicBezTo>
                        <a:cubicBezTo>
                          <a:pt x="4927326" y="2055049"/>
                          <a:pt x="4933328" y="2228455"/>
                          <a:pt x="4937760" y="2405210"/>
                        </a:cubicBezTo>
                        <a:cubicBezTo>
                          <a:pt x="4637670" y="2472204"/>
                          <a:pt x="4515386" y="2365322"/>
                          <a:pt x="4290365" y="2405210"/>
                        </a:cubicBezTo>
                        <a:cubicBezTo>
                          <a:pt x="4044276" y="2427173"/>
                          <a:pt x="4037180" y="2365561"/>
                          <a:pt x="3889858" y="2405210"/>
                        </a:cubicBezTo>
                        <a:cubicBezTo>
                          <a:pt x="3749545" y="2437526"/>
                          <a:pt x="3568088" y="2368736"/>
                          <a:pt x="3390595" y="2405210"/>
                        </a:cubicBezTo>
                        <a:cubicBezTo>
                          <a:pt x="3219807" y="2448658"/>
                          <a:pt x="3077770" y="2392414"/>
                          <a:pt x="2891333" y="2405210"/>
                        </a:cubicBezTo>
                        <a:cubicBezTo>
                          <a:pt x="2734683" y="2402539"/>
                          <a:pt x="2510814" y="2408824"/>
                          <a:pt x="2342693" y="2405210"/>
                        </a:cubicBezTo>
                        <a:cubicBezTo>
                          <a:pt x="2232694" y="2411909"/>
                          <a:pt x="1916700" y="2388298"/>
                          <a:pt x="1744675" y="2405210"/>
                        </a:cubicBezTo>
                        <a:cubicBezTo>
                          <a:pt x="1535787" y="2443441"/>
                          <a:pt x="1436796" y="2425553"/>
                          <a:pt x="1245413" y="2405210"/>
                        </a:cubicBezTo>
                        <a:cubicBezTo>
                          <a:pt x="1073881" y="2430847"/>
                          <a:pt x="924616" y="2373855"/>
                          <a:pt x="795528" y="2405210"/>
                        </a:cubicBezTo>
                        <a:cubicBezTo>
                          <a:pt x="641346" y="2439033"/>
                          <a:pt x="202212" y="2377743"/>
                          <a:pt x="0" y="2405210"/>
                        </a:cubicBezTo>
                        <a:cubicBezTo>
                          <a:pt x="-11265" y="2332223"/>
                          <a:pt x="14429" y="2117708"/>
                          <a:pt x="0" y="1948220"/>
                        </a:cubicBezTo>
                        <a:cubicBezTo>
                          <a:pt x="-37619" y="1740269"/>
                          <a:pt x="20267" y="1664711"/>
                          <a:pt x="0" y="1539334"/>
                        </a:cubicBezTo>
                        <a:cubicBezTo>
                          <a:pt x="-16916" y="1423668"/>
                          <a:pt x="59425" y="1205699"/>
                          <a:pt x="0" y="1106397"/>
                        </a:cubicBezTo>
                        <a:cubicBezTo>
                          <a:pt x="-31719" y="1019484"/>
                          <a:pt x="17877" y="738357"/>
                          <a:pt x="0" y="649407"/>
                        </a:cubicBezTo>
                        <a:cubicBezTo>
                          <a:pt x="10663" y="561543"/>
                          <a:pt x="-14899" y="197050"/>
                          <a:pt x="0" y="0"/>
                        </a:cubicBezTo>
                        <a:close/>
                      </a:path>
                      <a:path w="4937760" h="2405210" stroke="0" extrusionOk="0">
                        <a:moveTo>
                          <a:pt x="0" y="0"/>
                        </a:moveTo>
                        <a:cubicBezTo>
                          <a:pt x="187380" y="-30727"/>
                          <a:pt x="208023" y="16703"/>
                          <a:pt x="400507" y="0"/>
                        </a:cubicBezTo>
                        <a:cubicBezTo>
                          <a:pt x="618262" y="-9292"/>
                          <a:pt x="729478" y="1573"/>
                          <a:pt x="949147" y="0"/>
                        </a:cubicBezTo>
                        <a:cubicBezTo>
                          <a:pt x="1195684" y="-1618"/>
                          <a:pt x="1405406" y="3287"/>
                          <a:pt x="1497787" y="0"/>
                        </a:cubicBezTo>
                        <a:cubicBezTo>
                          <a:pt x="1599363" y="31104"/>
                          <a:pt x="1818245" y="12190"/>
                          <a:pt x="2046427" y="0"/>
                        </a:cubicBezTo>
                        <a:cubicBezTo>
                          <a:pt x="2270584" y="-13940"/>
                          <a:pt x="2469975" y="50108"/>
                          <a:pt x="2595067" y="0"/>
                        </a:cubicBezTo>
                        <a:cubicBezTo>
                          <a:pt x="2723702" y="-16337"/>
                          <a:pt x="2796456" y="29504"/>
                          <a:pt x="2995574" y="0"/>
                        </a:cubicBezTo>
                        <a:cubicBezTo>
                          <a:pt x="3180820" y="-10790"/>
                          <a:pt x="3314205" y="30666"/>
                          <a:pt x="3396082" y="0"/>
                        </a:cubicBezTo>
                        <a:cubicBezTo>
                          <a:pt x="3475708" y="-1523"/>
                          <a:pt x="3701601" y="61020"/>
                          <a:pt x="3845966" y="0"/>
                        </a:cubicBezTo>
                        <a:cubicBezTo>
                          <a:pt x="4000784" y="-54776"/>
                          <a:pt x="4529535" y="183360"/>
                          <a:pt x="4937760" y="0"/>
                        </a:cubicBezTo>
                        <a:cubicBezTo>
                          <a:pt x="4923572" y="154881"/>
                          <a:pt x="4888395" y="291633"/>
                          <a:pt x="4937760" y="529146"/>
                        </a:cubicBezTo>
                        <a:cubicBezTo>
                          <a:pt x="4998102" y="722764"/>
                          <a:pt x="4893501" y="857688"/>
                          <a:pt x="4937760" y="962084"/>
                        </a:cubicBezTo>
                        <a:cubicBezTo>
                          <a:pt x="5010370" y="1059686"/>
                          <a:pt x="4911030" y="1321687"/>
                          <a:pt x="4937760" y="1467178"/>
                        </a:cubicBezTo>
                        <a:cubicBezTo>
                          <a:pt x="4986626" y="1578541"/>
                          <a:pt x="4879869" y="1764951"/>
                          <a:pt x="4937760" y="1924168"/>
                        </a:cubicBezTo>
                        <a:cubicBezTo>
                          <a:pt x="4954458" y="2089127"/>
                          <a:pt x="4888042" y="2232232"/>
                          <a:pt x="4937760" y="2405210"/>
                        </a:cubicBezTo>
                        <a:cubicBezTo>
                          <a:pt x="4655809" y="2472187"/>
                          <a:pt x="4584084" y="2400504"/>
                          <a:pt x="4339742" y="2405210"/>
                        </a:cubicBezTo>
                        <a:cubicBezTo>
                          <a:pt x="4092689" y="2444681"/>
                          <a:pt x="4111620" y="2395554"/>
                          <a:pt x="3889858" y="2405210"/>
                        </a:cubicBezTo>
                        <a:cubicBezTo>
                          <a:pt x="3656136" y="2417636"/>
                          <a:pt x="3574045" y="2350135"/>
                          <a:pt x="3489350" y="2405210"/>
                        </a:cubicBezTo>
                        <a:cubicBezTo>
                          <a:pt x="3385692" y="2396113"/>
                          <a:pt x="3171906" y="2359406"/>
                          <a:pt x="3039466" y="2405210"/>
                        </a:cubicBezTo>
                        <a:cubicBezTo>
                          <a:pt x="2872515" y="2404988"/>
                          <a:pt x="2552666" y="2365285"/>
                          <a:pt x="2392070" y="2405210"/>
                        </a:cubicBezTo>
                        <a:cubicBezTo>
                          <a:pt x="2221009" y="2478915"/>
                          <a:pt x="2073938" y="2396202"/>
                          <a:pt x="1843430" y="2405210"/>
                        </a:cubicBezTo>
                        <a:cubicBezTo>
                          <a:pt x="1618391" y="2414495"/>
                          <a:pt x="1539414" y="2410156"/>
                          <a:pt x="1344168" y="2405210"/>
                        </a:cubicBezTo>
                        <a:cubicBezTo>
                          <a:pt x="1159607" y="2423573"/>
                          <a:pt x="1106205" y="2359583"/>
                          <a:pt x="943661" y="2405210"/>
                        </a:cubicBezTo>
                        <a:cubicBezTo>
                          <a:pt x="796454" y="2443901"/>
                          <a:pt x="262940" y="2300475"/>
                          <a:pt x="0" y="2405210"/>
                        </a:cubicBezTo>
                        <a:cubicBezTo>
                          <a:pt x="-26106" y="2311256"/>
                          <a:pt x="10787" y="2143949"/>
                          <a:pt x="0" y="1924168"/>
                        </a:cubicBezTo>
                        <a:cubicBezTo>
                          <a:pt x="-16286" y="1718595"/>
                          <a:pt x="9830" y="1643786"/>
                          <a:pt x="0" y="1467178"/>
                        </a:cubicBezTo>
                        <a:cubicBezTo>
                          <a:pt x="-9795" y="1287613"/>
                          <a:pt x="50149" y="1174878"/>
                          <a:pt x="0" y="1058292"/>
                        </a:cubicBezTo>
                        <a:cubicBezTo>
                          <a:pt x="-67967" y="928083"/>
                          <a:pt x="29" y="811948"/>
                          <a:pt x="0" y="649407"/>
                        </a:cubicBezTo>
                        <a:cubicBezTo>
                          <a:pt x="681" y="472322"/>
                          <a:pt x="44350" y="173080"/>
                          <a:pt x="0" y="0"/>
                        </a:cubicBezTo>
                        <a:close/>
                      </a:path>
                      <a:path w="4937760" h="2405210" fill="none" stroke="0" extrusionOk="0">
                        <a:moveTo>
                          <a:pt x="0" y="0"/>
                        </a:moveTo>
                        <a:cubicBezTo>
                          <a:pt x="215275" y="-32743"/>
                          <a:pt x="248551" y="42096"/>
                          <a:pt x="449885" y="0"/>
                        </a:cubicBezTo>
                        <a:cubicBezTo>
                          <a:pt x="687015" y="-37770"/>
                          <a:pt x="786924" y="29765"/>
                          <a:pt x="1047902" y="0"/>
                        </a:cubicBezTo>
                        <a:cubicBezTo>
                          <a:pt x="1240702" y="-50066"/>
                          <a:pt x="1525995" y="70563"/>
                          <a:pt x="1695298" y="0"/>
                        </a:cubicBezTo>
                        <a:cubicBezTo>
                          <a:pt x="1857827" y="-75393"/>
                          <a:pt x="1892765" y="-5499"/>
                          <a:pt x="2095805" y="0"/>
                        </a:cubicBezTo>
                        <a:cubicBezTo>
                          <a:pt x="2282080" y="-6754"/>
                          <a:pt x="2474956" y="59256"/>
                          <a:pt x="2595067" y="0"/>
                        </a:cubicBezTo>
                        <a:cubicBezTo>
                          <a:pt x="2670192" y="-46691"/>
                          <a:pt x="3028113" y="-4008"/>
                          <a:pt x="3143707" y="0"/>
                        </a:cubicBezTo>
                        <a:cubicBezTo>
                          <a:pt x="3312076" y="-69239"/>
                          <a:pt x="3468111" y="34469"/>
                          <a:pt x="3741725" y="0"/>
                        </a:cubicBezTo>
                        <a:cubicBezTo>
                          <a:pt x="3969060" y="-46009"/>
                          <a:pt x="4107008" y="32642"/>
                          <a:pt x="4290365" y="0"/>
                        </a:cubicBezTo>
                        <a:cubicBezTo>
                          <a:pt x="4492396" y="-58047"/>
                          <a:pt x="4785466" y="2507"/>
                          <a:pt x="4937760" y="0"/>
                        </a:cubicBezTo>
                        <a:cubicBezTo>
                          <a:pt x="4967020" y="267341"/>
                          <a:pt x="4945654" y="414740"/>
                          <a:pt x="4937760" y="529146"/>
                        </a:cubicBezTo>
                        <a:cubicBezTo>
                          <a:pt x="4967995" y="649632"/>
                          <a:pt x="4918012" y="805986"/>
                          <a:pt x="4937760" y="962084"/>
                        </a:cubicBezTo>
                        <a:cubicBezTo>
                          <a:pt x="5009223" y="1104038"/>
                          <a:pt x="4906456" y="1245654"/>
                          <a:pt x="4937760" y="1491230"/>
                        </a:cubicBezTo>
                        <a:cubicBezTo>
                          <a:pt x="4962482" y="1726455"/>
                          <a:pt x="4904939" y="1744133"/>
                          <a:pt x="4937760" y="1900116"/>
                        </a:cubicBezTo>
                        <a:cubicBezTo>
                          <a:pt x="4991913" y="2029450"/>
                          <a:pt x="4964997" y="2242227"/>
                          <a:pt x="4937760" y="2405210"/>
                        </a:cubicBezTo>
                        <a:cubicBezTo>
                          <a:pt x="4711048" y="2473604"/>
                          <a:pt x="4534243" y="2368158"/>
                          <a:pt x="4290365" y="2405210"/>
                        </a:cubicBezTo>
                        <a:cubicBezTo>
                          <a:pt x="4041867" y="2436742"/>
                          <a:pt x="4035804" y="2379905"/>
                          <a:pt x="3889858" y="2405210"/>
                        </a:cubicBezTo>
                        <a:cubicBezTo>
                          <a:pt x="3724826" y="2449511"/>
                          <a:pt x="3608358" y="2357670"/>
                          <a:pt x="3390595" y="2405210"/>
                        </a:cubicBezTo>
                        <a:cubicBezTo>
                          <a:pt x="3210315" y="2455832"/>
                          <a:pt x="3098890" y="2401554"/>
                          <a:pt x="2891333" y="2405210"/>
                        </a:cubicBezTo>
                        <a:cubicBezTo>
                          <a:pt x="2669857" y="2424657"/>
                          <a:pt x="2522944" y="2370336"/>
                          <a:pt x="2342693" y="2405210"/>
                        </a:cubicBezTo>
                        <a:cubicBezTo>
                          <a:pt x="2173947" y="2421265"/>
                          <a:pt x="1973324" y="2391595"/>
                          <a:pt x="1744675" y="2405210"/>
                        </a:cubicBezTo>
                        <a:cubicBezTo>
                          <a:pt x="1595775" y="2422343"/>
                          <a:pt x="1420638" y="2402609"/>
                          <a:pt x="1245413" y="2405210"/>
                        </a:cubicBezTo>
                        <a:cubicBezTo>
                          <a:pt x="1085970" y="2422995"/>
                          <a:pt x="903873" y="2387390"/>
                          <a:pt x="795528" y="2405210"/>
                        </a:cubicBezTo>
                        <a:cubicBezTo>
                          <a:pt x="719367" y="2411445"/>
                          <a:pt x="246203" y="2386539"/>
                          <a:pt x="0" y="2405210"/>
                        </a:cubicBezTo>
                        <a:cubicBezTo>
                          <a:pt x="-30235" y="2297292"/>
                          <a:pt x="42720" y="2133400"/>
                          <a:pt x="0" y="1948220"/>
                        </a:cubicBezTo>
                        <a:cubicBezTo>
                          <a:pt x="-8511" y="1756324"/>
                          <a:pt x="32211" y="1664357"/>
                          <a:pt x="0" y="1539334"/>
                        </a:cubicBezTo>
                        <a:cubicBezTo>
                          <a:pt x="-35092" y="1407612"/>
                          <a:pt x="7296" y="1207992"/>
                          <a:pt x="0" y="1106397"/>
                        </a:cubicBezTo>
                        <a:cubicBezTo>
                          <a:pt x="-37120" y="1024426"/>
                          <a:pt x="34487" y="750837"/>
                          <a:pt x="0" y="649407"/>
                        </a:cubicBezTo>
                        <a:cubicBezTo>
                          <a:pt x="-20100" y="548013"/>
                          <a:pt x="34300" y="187233"/>
                          <a:pt x="0" y="0"/>
                        </a:cubicBezTo>
                        <a:close/>
                      </a:path>
                    </a:pathLst>
                  </a:custGeom>
                  <ask:type>
                    <ask:lineSketchScribble/>
                  </ask:type>
                </ask:lineSketchStyleProps>
              </a:ext>
            </a:extLst>
          </a:ln>
          <a:effectLst>
            <a:outerShdw blurRad="63500" sx="102000" sy="102000" algn="c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spAutoFit/>
          </a:bodyPr>
          <a:lstStyle/>
          <a:p>
            <a:pPr marL="0" indent="0">
              <a:lnSpc>
                <a:spcPct val="114000"/>
              </a:lnSpc>
              <a:buNone/>
            </a:pPr>
            <a:r>
              <a:rPr lang="en-US" b="1" dirty="0"/>
              <a:t>The public entity reasonably believes the person cannot benefit from the program.</a:t>
            </a:r>
          </a:p>
          <a:p>
            <a:pPr marL="0" indent="0">
              <a:lnSpc>
                <a:spcPct val="114000"/>
              </a:lnSpc>
              <a:buNone/>
            </a:pPr>
            <a:r>
              <a:rPr lang="en-US" dirty="0"/>
              <a:t>A blind individual must be allowed to visit a public museum, even if the majority of the art is visual. Audio descriptions of the art can be provided to offer equal opportunity to enjoy the exhibits.</a:t>
            </a:r>
          </a:p>
        </p:txBody>
      </p:sp>
      <p:sp>
        <p:nvSpPr>
          <p:cNvPr id="11" name="Content Placeholder 10">
            <a:extLst>
              <a:ext uri="{FF2B5EF4-FFF2-40B4-BE49-F238E27FC236}">
                <a16:creationId xmlns:a16="http://schemas.microsoft.com/office/drawing/2014/main" id="{4DCA3CD0-16E6-7592-22BD-24F5ADAA3FF3}"/>
              </a:ext>
            </a:extLst>
          </p:cNvPr>
          <p:cNvSpPr>
            <a:spLocks noGrp="1"/>
          </p:cNvSpPr>
          <p:nvPr>
            <p:ph sz="quarter" idx="4"/>
          </p:nvPr>
        </p:nvSpPr>
        <p:spPr>
          <a:xfrm>
            <a:off x="5980854" y="3493574"/>
            <a:ext cx="4937760" cy="2405146"/>
          </a:xfrm>
          <a:solidFill>
            <a:schemeClr val="bg1"/>
          </a:solidFill>
          <a:ln w="28575">
            <a:solidFill>
              <a:srgbClr val="67AB4C"/>
            </a:solidFill>
            <a:extLst>
              <a:ext uri="{C807C97D-BFC1-408E-A445-0C87EB9F89A2}">
                <ask:lineSketchStyleProps xmlns:ask="http://schemas.microsoft.com/office/drawing/2018/sketchyshapes">
                  <ask:type>
                    <ask:lineSketchScribble/>
                  </ask:type>
                </ask:lineSketchStyleProps>
              </a:ext>
            </a:extLst>
          </a:ln>
          <a:effectLst>
            <a:outerShdw blurRad="63500" sx="102000" sy="102000" algn="c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spAutoFit/>
          </a:bodyPr>
          <a:lstStyle/>
          <a:p>
            <a:pPr marL="0" indent="0">
              <a:lnSpc>
                <a:spcPct val="114000"/>
              </a:lnSpc>
              <a:buNone/>
            </a:pPr>
            <a:r>
              <a:rPr lang="en-US" b="1" dirty="0"/>
              <a:t>The public entity provides a separate program for individuals with disabilities.</a:t>
            </a:r>
          </a:p>
          <a:p>
            <a:pPr marL="0" indent="0">
              <a:lnSpc>
                <a:spcPct val="114000"/>
              </a:lnSpc>
              <a:buNone/>
            </a:pPr>
            <a:r>
              <a:rPr lang="en-US" dirty="0"/>
              <a:t>The local parks and rec department offers an adaptive yoga class for people with disabilities. A woman with cerebral palsy must be allowed to participate in the general yoga class if she desires.</a:t>
            </a:r>
          </a:p>
        </p:txBody>
      </p:sp>
      <p:sp>
        <p:nvSpPr>
          <p:cNvPr id="5" name="Slide Number Placeholder 4">
            <a:extLst>
              <a:ext uri="{FF2B5EF4-FFF2-40B4-BE49-F238E27FC236}">
                <a16:creationId xmlns:a16="http://schemas.microsoft.com/office/drawing/2014/main" id="{1834D989-5DBC-56A9-01A0-28675BA7C41A}"/>
              </a:ext>
            </a:extLst>
          </p:cNvPr>
          <p:cNvSpPr>
            <a:spLocks noGrp="1"/>
          </p:cNvSpPr>
          <p:nvPr>
            <p:ph type="sldNum" sz="quarter" idx="12"/>
          </p:nvPr>
        </p:nvSpPr>
        <p:spPr/>
        <p:txBody>
          <a:bodyPr/>
          <a:lstStyle/>
          <a:p>
            <a:fld id="{ED34A2F8-48CC-B946-AC3D-040272C2FF0A}" type="slidenum">
              <a:rPr lang="en-US" smtClean="0"/>
              <a:pPr/>
              <a:t>23</a:t>
            </a:fld>
            <a:endParaRPr lang="en-US"/>
          </a:p>
        </p:txBody>
      </p:sp>
    </p:spTree>
    <p:extLst>
      <p:ext uri="{BB962C8B-B14F-4D97-AF65-F5344CB8AC3E}">
        <p14:creationId xmlns:p14="http://schemas.microsoft.com/office/powerpoint/2010/main" val="1890102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D8A51-6EA4-26CD-A9B2-67BB1BC449AE}"/>
              </a:ext>
            </a:extLst>
          </p:cNvPr>
          <p:cNvSpPr>
            <a:spLocks noGrp="1"/>
          </p:cNvSpPr>
          <p:nvPr>
            <p:ph type="title"/>
          </p:nvPr>
        </p:nvSpPr>
        <p:spPr/>
        <p:txBody>
          <a:bodyPr/>
          <a:lstStyle/>
          <a:p>
            <a:r>
              <a:rPr lang="en-US" dirty="0"/>
              <a:t>Rights continued: Effective communication</a:t>
            </a:r>
          </a:p>
        </p:txBody>
      </p:sp>
      <p:sp>
        <p:nvSpPr>
          <p:cNvPr id="3" name="Content Placeholder 2">
            <a:extLst>
              <a:ext uri="{FF2B5EF4-FFF2-40B4-BE49-F238E27FC236}">
                <a16:creationId xmlns:a16="http://schemas.microsoft.com/office/drawing/2014/main" id="{6777A023-806F-5AA3-BB05-F25D3A63DBC1}"/>
              </a:ext>
            </a:extLst>
          </p:cNvPr>
          <p:cNvSpPr>
            <a:spLocks noGrp="1"/>
          </p:cNvSpPr>
          <p:nvPr>
            <p:ph idx="1"/>
          </p:nvPr>
        </p:nvSpPr>
        <p:spPr/>
        <p:txBody>
          <a:bodyPr>
            <a:normAutofit/>
          </a:bodyPr>
          <a:lstStyle/>
          <a:p>
            <a:pPr>
              <a:lnSpc>
                <a:spcPct val="114000"/>
              </a:lnSpc>
            </a:pPr>
            <a:r>
              <a:rPr lang="en-US" b="1" dirty="0"/>
              <a:t>It is difficult for anyone to participate in their community if they cannot understand what is being communicated.</a:t>
            </a:r>
          </a:p>
          <a:p>
            <a:pPr lvl="1">
              <a:lnSpc>
                <a:spcPct val="114000"/>
              </a:lnSpc>
            </a:pPr>
            <a:r>
              <a:rPr lang="en-US" dirty="0"/>
              <a:t>People with disabilities have the right to </a:t>
            </a:r>
            <a:r>
              <a:rPr lang="en-US" b="1" dirty="0"/>
              <a:t>effective communication</a:t>
            </a:r>
            <a:r>
              <a:rPr lang="en-US" dirty="0"/>
              <a:t>, whether it is direct communication between people, printed materials, or information being shared online.</a:t>
            </a:r>
          </a:p>
          <a:p>
            <a:pPr lvl="1">
              <a:lnSpc>
                <a:spcPct val="114000"/>
              </a:lnSpc>
            </a:pPr>
            <a:r>
              <a:rPr lang="en-US" b="1" dirty="0"/>
              <a:t>Auxiliary aids and services </a:t>
            </a:r>
            <a:r>
              <a:rPr lang="en-US" dirty="0"/>
              <a:t>must be provided for free upon request to facilitate effective communication.</a:t>
            </a:r>
          </a:p>
          <a:p>
            <a:pPr lvl="1">
              <a:lnSpc>
                <a:spcPct val="114000"/>
              </a:lnSpc>
            </a:pPr>
            <a:r>
              <a:rPr lang="en-US" dirty="0"/>
              <a:t>Information published on </a:t>
            </a:r>
            <a:r>
              <a:rPr lang="en-US" b="1" dirty="0"/>
              <a:t>websites</a:t>
            </a:r>
            <a:r>
              <a:rPr lang="en-US" dirty="0"/>
              <a:t> run by public entities must be accessible to users with disabilities. These websites allow community members to have easy and convenient access to the programs, services, and activities of state and local government entities.</a:t>
            </a:r>
          </a:p>
        </p:txBody>
      </p:sp>
      <p:sp>
        <p:nvSpPr>
          <p:cNvPr id="5" name="Slide Number Placeholder 4">
            <a:extLst>
              <a:ext uri="{FF2B5EF4-FFF2-40B4-BE49-F238E27FC236}">
                <a16:creationId xmlns:a16="http://schemas.microsoft.com/office/drawing/2014/main" id="{1834D989-5DBC-56A9-01A0-28675BA7C41A}"/>
              </a:ext>
            </a:extLst>
          </p:cNvPr>
          <p:cNvSpPr>
            <a:spLocks noGrp="1"/>
          </p:cNvSpPr>
          <p:nvPr>
            <p:ph type="sldNum" sz="quarter" idx="12"/>
          </p:nvPr>
        </p:nvSpPr>
        <p:spPr/>
        <p:txBody>
          <a:bodyPr/>
          <a:lstStyle/>
          <a:p>
            <a:fld id="{ED34A2F8-48CC-B946-AC3D-040272C2FF0A}" type="slidenum">
              <a:rPr lang="en-US" smtClean="0"/>
              <a:pPr/>
              <a:t>24</a:t>
            </a:fld>
            <a:endParaRPr lang="en-US"/>
          </a:p>
        </p:txBody>
      </p:sp>
    </p:spTree>
    <p:extLst>
      <p:ext uri="{BB962C8B-B14F-4D97-AF65-F5344CB8AC3E}">
        <p14:creationId xmlns:p14="http://schemas.microsoft.com/office/powerpoint/2010/main" val="1724942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52722-0E81-7A17-5C51-E66C63B230EE}"/>
              </a:ext>
            </a:extLst>
          </p:cNvPr>
          <p:cNvSpPr>
            <a:spLocks noGrp="1"/>
          </p:cNvSpPr>
          <p:nvPr>
            <p:ph type="title"/>
          </p:nvPr>
        </p:nvSpPr>
        <p:spPr>
          <a:xfrm>
            <a:off x="677334" y="609600"/>
            <a:ext cx="10241280" cy="1320800"/>
          </a:xfrm>
        </p:spPr>
        <p:txBody>
          <a:bodyPr/>
          <a:lstStyle/>
          <a:p>
            <a:r>
              <a:rPr lang="en-US" dirty="0"/>
              <a:t>State and local government websites</a:t>
            </a:r>
          </a:p>
        </p:txBody>
      </p:sp>
      <p:sp>
        <p:nvSpPr>
          <p:cNvPr id="7" name="Text Placeholder 6">
            <a:extLst>
              <a:ext uri="{FF2B5EF4-FFF2-40B4-BE49-F238E27FC236}">
                <a16:creationId xmlns:a16="http://schemas.microsoft.com/office/drawing/2014/main" id="{5A021F4D-E268-426E-9B1A-1E1E3C6ACD0D}"/>
              </a:ext>
            </a:extLst>
          </p:cNvPr>
          <p:cNvSpPr>
            <a:spLocks noGrp="1"/>
          </p:cNvSpPr>
          <p:nvPr>
            <p:ph type="body" idx="1"/>
          </p:nvPr>
        </p:nvSpPr>
        <p:spPr>
          <a:xfrm>
            <a:off x="675743" y="1935224"/>
            <a:ext cx="10241279" cy="1320799"/>
          </a:xfrm>
        </p:spPr>
        <p:txBody>
          <a:bodyPr vert="horz" lIns="91440" tIns="45720" rIns="91440" bIns="45720" rtlCol="0">
            <a:noAutofit/>
          </a:bodyPr>
          <a:lstStyle/>
          <a:p>
            <a:pPr marL="342900" indent="-342900">
              <a:buChar char=""/>
            </a:pPr>
            <a:r>
              <a:rPr lang="en-US" sz="1800" dirty="0"/>
              <a:t>The ADA was passed at a time when most of the world did not have access to the internet, let alone personal computers, so the ADA did not address web accessibility…</a:t>
            </a:r>
          </a:p>
          <a:p>
            <a:pPr marL="342900" indent="-342900">
              <a:buChar char=""/>
            </a:pPr>
            <a:r>
              <a:rPr lang="en-US" sz="1800" dirty="0"/>
              <a:t>However, state and local governments must still provide fully accessible websites. Otherwise, they are denying people with disabilities equal access for activities like:</a:t>
            </a:r>
          </a:p>
        </p:txBody>
      </p:sp>
      <p:sp>
        <p:nvSpPr>
          <p:cNvPr id="3" name="Content Placeholder 2">
            <a:extLst>
              <a:ext uri="{FF2B5EF4-FFF2-40B4-BE49-F238E27FC236}">
                <a16:creationId xmlns:a16="http://schemas.microsoft.com/office/drawing/2014/main" id="{111DBA3E-7ACC-7CA6-7ED5-3D282AD587E7}"/>
              </a:ext>
            </a:extLst>
          </p:cNvPr>
          <p:cNvSpPr>
            <a:spLocks noGrp="1"/>
          </p:cNvSpPr>
          <p:nvPr>
            <p:ph sz="half" idx="2"/>
          </p:nvPr>
        </p:nvSpPr>
        <p:spPr>
          <a:xfrm>
            <a:off x="1143000" y="3630168"/>
            <a:ext cx="4572000" cy="461665"/>
          </a:xfrm>
          <a:custGeom>
            <a:avLst/>
            <a:gdLst>
              <a:gd name="connsiteX0" fmla="*/ 0 w 4572000"/>
              <a:gd name="connsiteY0" fmla="*/ 0 h 461665"/>
              <a:gd name="connsiteX1" fmla="*/ 571500 w 4572000"/>
              <a:gd name="connsiteY1" fmla="*/ 0 h 461665"/>
              <a:gd name="connsiteX2" fmla="*/ 1188720 w 4572000"/>
              <a:gd name="connsiteY2" fmla="*/ 0 h 461665"/>
              <a:gd name="connsiteX3" fmla="*/ 1714500 w 4572000"/>
              <a:gd name="connsiteY3" fmla="*/ 0 h 461665"/>
              <a:gd name="connsiteX4" fmla="*/ 2194560 w 4572000"/>
              <a:gd name="connsiteY4" fmla="*/ 0 h 461665"/>
              <a:gd name="connsiteX5" fmla="*/ 2857500 w 4572000"/>
              <a:gd name="connsiteY5" fmla="*/ 0 h 461665"/>
              <a:gd name="connsiteX6" fmla="*/ 3337560 w 4572000"/>
              <a:gd name="connsiteY6" fmla="*/ 0 h 461665"/>
              <a:gd name="connsiteX7" fmla="*/ 3909060 w 4572000"/>
              <a:gd name="connsiteY7" fmla="*/ 0 h 461665"/>
              <a:gd name="connsiteX8" fmla="*/ 4572000 w 4572000"/>
              <a:gd name="connsiteY8" fmla="*/ 0 h 461665"/>
              <a:gd name="connsiteX9" fmla="*/ 4572000 w 4572000"/>
              <a:gd name="connsiteY9" fmla="*/ 461665 h 461665"/>
              <a:gd name="connsiteX10" fmla="*/ 4000500 w 4572000"/>
              <a:gd name="connsiteY10" fmla="*/ 461665 h 461665"/>
              <a:gd name="connsiteX11" fmla="*/ 3337560 w 4572000"/>
              <a:gd name="connsiteY11" fmla="*/ 461665 h 461665"/>
              <a:gd name="connsiteX12" fmla="*/ 2766060 w 4572000"/>
              <a:gd name="connsiteY12" fmla="*/ 461665 h 461665"/>
              <a:gd name="connsiteX13" fmla="*/ 2331720 w 4572000"/>
              <a:gd name="connsiteY13" fmla="*/ 461665 h 461665"/>
              <a:gd name="connsiteX14" fmla="*/ 1714500 w 4572000"/>
              <a:gd name="connsiteY14" fmla="*/ 461665 h 461665"/>
              <a:gd name="connsiteX15" fmla="*/ 1097280 w 4572000"/>
              <a:gd name="connsiteY15" fmla="*/ 461665 h 461665"/>
              <a:gd name="connsiteX16" fmla="*/ 662940 w 4572000"/>
              <a:gd name="connsiteY16" fmla="*/ 461665 h 461665"/>
              <a:gd name="connsiteX17" fmla="*/ 0 w 4572000"/>
              <a:gd name="connsiteY17" fmla="*/ 461665 h 461665"/>
              <a:gd name="connsiteX18" fmla="*/ 0 w 4572000"/>
              <a:gd name="connsiteY18" fmla="*/ 0 h 46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2000" h="461665" fill="none" extrusionOk="0">
                <a:moveTo>
                  <a:pt x="0" y="0"/>
                </a:moveTo>
                <a:cubicBezTo>
                  <a:pt x="199486" y="-53430"/>
                  <a:pt x="448495" y="68272"/>
                  <a:pt x="571500" y="0"/>
                </a:cubicBezTo>
                <a:cubicBezTo>
                  <a:pt x="694505" y="-68272"/>
                  <a:pt x="996488" y="31161"/>
                  <a:pt x="1188720" y="0"/>
                </a:cubicBezTo>
                <a:cubicBezTo>
                  <a:pt x="1380952" y="-31161"/>
                  <a:pt x="1466327" y="57431"/>
                  <a:pt x="1714500" y="0"/>
                </a:cubicBezTo>
                <a:cubicBezTo>
                  <a:pt x="1962673" y="-57431"/>
                  <a:pt x="2049526" y="4020"/>
                  <a:pt x="2194560" y="0"/>
                </a:cubicBezTo>
                <a:cubicBezTo>
                  <a:pt x="2339594" y="-4020"/>
                  <a:pt x="2537460" y="27383"/>
                  <a:pt x="2857500" y="0"/>
                </a:cubicBezTo>
                <a:cubicBezTo>
                  <a:pt x="3177540" y="-27383"/>
                  <a:pt x="3212053" y="14281"/>
                  <a:pt x="3337560" y="0"/>
                </a:cubicBezTo>
                <a:cubicBezTo>
                  <a:pt x="3463067" y="-14281"/>
                  <a:pt x="3759806" y="29690"/>
                  <a:pt x="3909060" y="0"/>
                </a:cubicBezTo>
                <a:cubicBezTo>
                  <a:pt x="4058314" y="-29690"/>
                  <a:pt x="4426595" y="38604"/>
                  <a:pt x="4572000" y="0"/>
                </a:cubicBezTo>
                <a:cubicBezTo>
                  <a:pt x="4593207" y="106170"/>
                  <a:pt x="4562234" y="345024"/>
                  <a:pt x="4572000" y="461665"/>
                </a:cubicBezTo>
                <a:cubicBezTo>
                  <a:pt x="4322545" y="470075"/>
                  <a:pt x="4236954" y="458239"/>
                  <a:pt x="4000500" y="461665"/>
                </a:cubicBezTo>
                <a:cubicBezTo>
                  <a:pt x="3764046" y="465091"/>
                  <a:pt x="3591909" y="408119"/>
                  <a:pt x="3337560" y="461665"/>
                </a:cubicBezTo>
                <a:cubicBezTo>
                  <a:pt x="3083211" y="515211"/>
                  <a:pt x="3025445" y="413499"/>
                  <a:pt x="2766060" y="461665"/>
                </a:cubicBezTo>
                <a:cubicBezTo>
                  <a:pt x="2506675" y="509831"/>
                  <a:pt x="2459966" y="438735"/>
                  <a:pt x="2331720" y="461665"/>
                </a:cubicBezTo>
                <a:cubicBezTo>
                  <a:pt x="2203474" y="484595"/>
                  <a:pt x="1842424" y="409205"/>
                  <a:pt x="1714500" y="461665"/>
                </a:cubicBezTo>
                <a:cubicBezTo>
                  <a:pt x="1586576" y="514125"/>
                  <a:pt x="1244686" y="445950"/>
                  <a:pt x="1097280" y="461665"/>
                </a:cubicBezTo>
                <a:cubicBezTo>
                  <a:pt x="949874" y="477380"/>
                  <a:pt x="863191" y="459433"/>
                  <a:pt x="662940" y="461665"/>
                </a:cubicBezTo>
                <a:cubicBezTo>
                  <a:pt x="462689" y="463897"/>
                  <a:pt x="309275" y="456014"/>
                  <a:pt x="0" y="461665"/>
                </a:cubicBezTo>
                <a:cubicBezTo>
                  <a:pt x="-39020" y="260427"/>
                  <a:pt x="24173" y="166386"/>
                  <a:pt x="0" y="0"/>
                </a:cubicBezTo>
                <a:close/>
              </a:path>
              <a:path w="4572000" h="461665" stroke="0" extrusionOk="0">
                <a:moveTo>
                  <a:pt x="0" y="0"/>
                </a:moveTo>
                <a:cubicBezTo>
                  <a:pt x="203580" y="-40620"/>
                  <a:pt x="266608" y="33256"/>
                  <a:pt x="525780" y="0"/>
                </a:cubicBezTo>
                <a:cubicBezTo>
                  <a:pt x="784952" y="-33256"/>
                  <a:pt x="914915" y="65010"/>
                  <a:pt x="1097280" y="0"/>
                </a:cubicBezTo>
                <a:cubicBezTo>
                  <a:pt x="1279645" y="-65010"/>
                  <a:pt x="1536612" y="46998"/>
                  <a:pt x="1760220" y="0"/>
                </a:cubicBezTo>
                <a:cubicBezTo>
                  <a:pt x="1983828" y="-46998"/>
                  <a:pt x="2074861" y="9062"/>
                  <a:pt x="2286000" y="0"/>
                </a:cubicBezTo>
                <a:cubicBezTo>
                  <a:pt x="2497139" y="-9062"/>
                  <a:pt x="2591989" y="13170"/>
                  <a:pt x="2766060" y="0"/>
                </a:cubicBezTo>
                <a:cubicBezTo>
                  <a:pt x="2940131" y="-13170"/>
                  <a:pt x="3084945" y="28813"/>
                  <a:pt x="3337560" y="0"/>
                </a:cubicBezTo>
                <a:cubicBezTo>
                  <a:pt x="3590175" y="-28813"/>
                  <a:pt x="3650418" y="33346"/>
                  <a:pt x="3863340" y="0"/>
                </a:cubicBezTo>
                <a:cubicBezTo>
                  <a:pt x="4076262" y="-33346"/>
                  <a:pt x="4324021" y="46752"/>
                  <a:pt x="4572000" y="0"/>
                </a:cubicBezTo>
                <a:cubicBezTo>
                  <a:pt x="4578495" y="139681"/>
                  <a:pt x="4526917" y="248852"/>
                  <a:pt x="4572000" y="461665"/>
                </a:cubicBezTo>
                <a:cubicBezTo>
                  <a:pt x="4460265" y="506694"/>
                  <a:pt x="4282682" y="460336"/>
                  <a:pt x="4137660" y="461665"/>
                </a:cubicBezTo>
                <a:cubicBezTo>
                  <a:pt x="3992638" y="462994"/>
                  <a:pt x="3909994" y="441675"/>
                  <a:pt x="3703320" y="461665"/>
                </a:cubicBezTo>
                <a:cubicBezTo>
                  <a:pt x="3496646" y="481655"/>
                  <a:pt x="3376658" y="432062"/>
                  <a:pt x="3086100" y="461665"/>
                </a:cubicBezTo>
                <a:cubicBezTo>
                  <a:pt x="2795542" y="491268"/>
                  <a:pt x="2807114" y="455449"/>
                  <a:pt x="2651760" y="461665"/>
                </a:cubicBezTo>
                <a:cubicBezTo>
                  <a:pt x="2496406" y="467881"/>
                  <a:pt x="2274547" y="426940"/>
                  <a:pt x="2080260" y="461665"/>
                </a:cubicBezTo>
                <a:cubicBezTo>
                  <a:pt x="1885973" y="496390"/>
                  <a:pt x="1776738" y="393586"/>
                  <a:pt x="1508760" y="461665"/>
                </a:cubicBezTo>
                <a:cubicBezTo>
                  <a:pt x="1240782" y="529744"/>
                  <a:pt x="1049991" y="440432"/>
                  <a:pt x="845820" y="461665"/>
                </a:cubicBezTo>
                <a:cubicBezTo>
                  <a:pt x="641649" y="482898"/>
                  <a:pt x="280102" y="424307"/>
                  <a:pt x="0" y="461665"/>
                </a:cubicBezTo>
                <a:cubicBezTo>
                  <a:pt x="-43393" y="362959"/>
                  <a:pt x="46439" y="220017"/>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516240314">
                  <ask:type>
                    <ask:lineSketchScribble/>
                  </ask:type>
                </ask:lineSketchStyleProps>
              </a:ext>
            </a:extLst>
          </a:ln>
          <a:effectLst>
            <a:outerShdw blurRad="63500" sx="102000" sy="102000" algn="ctr" rotWithShape="0">
              <a:prstClr val="black">
                <a:alpha val="40000"/>
              </a:prstClr>
            </a:outerShdw>
          </a:effectLst>
        </p:spPr>
        <p:txBody>
          <a:bodyPr vert="horz" lIns="91440" tIns="91440" rIns="91440" bIns="91440" rtlCol="0">
            <a:spAutoFit/>
          </a:bodyPr>
          <a:lstStyle/>
          <a:p>
            <a:pPr marL="0" indent="0" algn="ctr">
              <a:buNone/>
            </a:pPr>
            <a:r>
              <a:rPr lang="en-US" dirty="0"/>
              <a:t>Registering for classes at a state college</a:t>
            </a:r>
          </a:p>
        </p:txBody>
      </p:sp>
      <p:sp>
        <p:nvSpPr>
          <p:cNvPr id="26" name="Content Placeholder 25">
            <a:extLst>
              <a:ext uri="{FF2B5EF4-FFF2-40B4-BE49-F238E27FC236}">
                <a16:creationId xmlns:a16="http://schemas.microsoft.com/office/drawing/2014/main" id="{2E3F7699-7DF4-F7FE-A232-FE1846367473}"/>
              </a:ext>
            </a:extLst>
          </p:cNvPr>
          <p:cNvSpPr>
            <a:spLocks noGrp="1"/>
          </p:cNvSpPr>
          <p:nvPr>
            <p:ph sz="quarter" idx="4"/>
          </p:nvPr>
        </p:nvSpPr>
        <p:spPr>
          <a:xfrm>
            <a:off x="6355080" y="3630168"/>
            <a:ext cx="4572000" cy="461665"/>
          </a:xfrm>
          <a:custGeom>
            <a:avLst/>
            <a:gdLst>
              <a:gd name="connsiteX0" fmla="*/ 0 w 4572000"/>
              <a:gd name="connsiteY0" fmla="*/ 0 h 461665"/>
              <a:gd name="connsiteX1" fmla="*/ 571500 w 4572000"/>
              <a:gd name="connsiteY1" fmla="*/ 0 h 461665"/>
              <a:gd name="connsiteX2" fmla="*/ 1188720 w 4572000"/>
              <a:gd name="connsiteY2" fmla="*/ 0 h 461665"/>
              <a:gd name="connsiteX3" fmla="*/ 1714500 w 4572000"/>
              <a:gd name="connsiteY3" fmla="*/ 0 h 461665"/>
              <a:gd name="connsiteX4" fmla="*/ 2194560 w 4572000"/>
              <a:gd name="connsiteY4" fmla="*/ 0 h 461665"/>
              <a:gd name="connsiteX5" fmla="*/ 2857500 w 4572000"/>
              <a:gd name="connsiteY5" fmla="*/ 0 h 461665"/>
              <a:gd name="connsiteX6" fmla="*/ 3337560 w 4572000"/>
              <a:gd name="connsiteY6" fmla="*/ 0 h 461665"/>
              <a:gd name="connsiteX7" fmla="*/ 3909060 w 4572000"/>
              <a:gd name="connsiteY7" fmla="*/ 0 h 461665"/>
              <a:gd name="connsiteX8" fmla="*/ 4572000 w 4572000"/>
              <a:gd name="connsiteY8" fmla="*/ 0 h 461665"/>
              <a:gd name="connsiteX9" fmla="*/ 4572000 w 4572000"/>
              <a:gd name="connsiteY9" fmla="*/ 461665 h 461665"/>
              <a:gd name="connsiteX10" fmla="*/ 4000500 w 4572000"/>
              <a:gd name="connsiteY10" fmla="*/ 461665 h 461665"/>
              <a:gd name="connsiteX11" fmla="*/ 3337560 w 4572000"/>
              <a:gd name="connsiteY11" fmla="*/ 461665 h 461665"/>
              <a:gd name="connsiteX12" fmla="*/ 2766060 w 4572000"/>
              <a:gd name="connsiteY12" fmla="*/ 461665 h 461665"/>
              <a:gd name="connsiteX13" fmla="*/ 2331720 w 4572000"/>
              <a:gd name="connsiteY13" fmla="*/ 461665 h 461665"/>
              <a:gd name="connsiteX14" fmla="*/ 1714500 w 4572000"/>
              <a:gd name="connsiteY14" fmla="*/ 461665 h 461665"/>
              <a:gd name="connsiteX15" fmla="*/ 1097280 w 4572000"/>
              <a:gd name="connsiteY15" fmla="*/ 461665 h 461665"/>
              <a:gd name="connsiteX16" fmla="*/ 662940 w 4572000"/>
              <a:gd name="connsiteY16" fmla="*/ 461665 h 461665"/>
              <a:gd name="connsiteX17" fmla="*/ 0 w 4572000"/>
              <a:gd name="connsiteY17" fmla="*/ 461665 h 461665"/>
              <a:gd name="connsiteX18" fmla="*/ 0 w 4572000"/>
              <a:gd name="connsiteY18" fmla="*/ 0 h 46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2000" h="461665" fill="none" extrusionOk="0">
                <a:moveTo>
                  <a:pt x="0" y="0"/>
                </a:moveTo>
                <a:cubicBezTo>
                  <a:pt x="199486" y="-53430"/>
                  <a:pt x="448495" y="68272"/>
                  <a:pt x="571500" y="0"/>
                </a:cubicBezTo>
                <a:cubicBezTo>
                  <a:pt x="694505" y="-68272"/>
                  <a:pt x="996488" y="31161"/>
                  <a:pt x="1188720" y="0"/>
                </a:cubicBezTo>
                <a:cubicBezTo>
                  <a:pt x="1380952" y="-31161"/>
                  <a:pt x="1466327" y="57431"/>
                  <a:pt x="1714500" y="0"/>
                </a:cubicBezTo>
                <a:cubicBezTo>
                  <a:pt x="1962673" y="-57431"/>
                  <a:pt x="2049526" y="4020"/>
                  <a:pt x="2194560" y="0"/>
                </a:cubicBezTo>
                <a:cubicBezTo>
                  <a:pt x="2339594" y="-4020"/>
                  <a:pt x="2537460" y="27383"/>
                  <a:pt x="2857500" y="0"/>
                </a:cubicBezTo>
                <a:cubicBezTo>
                  <a:pt x="3177540" y="-27383"/>
                  <a:pt x="3212053" y="14281"/>
                  <a:pt x="3337560" y="0"/>
                </a:cubicBezTo>
                <a:cubicBezTo>
                  <a:pt x="3463067" y="-14281"/>
                  <a:pt x="3759806" y="29690"/>
                  <a:pt x="3909060" y="0"/>
                </a:cubicBezTo>
                <a:cubicBezTo>
                  <a:pt x="4058314" y="-29690"/>
                  <a:pt x="4426595" y="38604"/>
                  <a:pt x="4572000" y="0"/>
                </a:cubicBezTo>
                <a:cubicBezTo>
                  <a:pt x="4593207" y="106170"/>
                  <a:pt x="4562234" y="345024"/>
                  <a:pt x="4572000" y="461665"/>
                </a:cubicBezTo>
                <a:cubicBezTo>
                  <a:pt x="4322545" y="470075"/>
                  <a:pt x="4236954" y="458239"/>
                  <a:pt x="4000500" y="461665"/>
                </a:cubicBezTo>
                <a:cubicBezTo>
                  <a:pt x="3764046" y="465091"/>
                  <a:pt x="3591909" y="408119"/>
                  <a:pt x="3337560" y="461665"/>
                </a:cubicBezTo>
                <a:cubicBezTo>
                  <a:pt x="3083211" y="515211"/>
                  <a:pt x="3025445" y="413499"/>
                  <a:pt x="2766060" y="461665"/>
                </a:cubicBezTo>
                <a:cubicBezTo>
                  <a:pt x="2506675" y="509831"/>
                  <a:pt x="2459966" y="438735"/>
                  <a:pt x="2331720" y="461665"/>
                </a:cubicBezTo>
                <a:cubicBezTo>
                  <a:pt x="2203474" y="484595"/>
                  <a:pt x="1842424" y="409205"/>
                  <a:pt x="1714500" y="461665"/>
                </a:cubicBezTo>
                <a:cubicBezTo>
                  <a:pt x="1586576" y="514125"/>
                  <a:pt x="1244686" y="445950"/>
                  <a:pt x="1097280" y="461665"/>
                </a:cubicBezTo>
                <a:cubicBezTo>
                  <a:pt x="949874" y="477380"/>
                  <a:pt x="863191" y="459433"/>
                  <a:pt x="662940" y="461665"/>
                </a:cubicBezTo>
                <a:cubicBezTo>
                  <a:pt x="462689" y="463897"/>
                  <a:pt x="309275" y="456014"/>
                  <a:pt x="0" y="461665"/>
                </a:cubicBezTo>
                <a:cubicBezTo>
                  <a:pt x="-39020" y="260427"/>
                  <a:pt x="24173" y="166386"/>
                  <a:pt x="0" y="0"/>
                </a:cubicBezTo>
                <a:close/>
              </a:path>
              <a:path w="4572000" h="461665" stroke="0" extrusionOk="0">
                <a:moveTo>
                  <a:pt x="0" y="0"/>
                </a:moveTo>
                <a:cubicBezTo>
                  <a:pt x="203580" y="-40620"/>
                  <a:pt x="266608" y="33256"/>
                  <a:pt x="525780" y="0"/>
                </a:cubicBezTo>
                <a:cubicBezTo>
                  <a:pt x="784952" y="-33256"/>
                  <a:pt x="914915" y="65010"/>
                  <a:pt x="1097280" y="0"/>
                </a:cubicBezTo>
                <a:cubicBezTo>
                  <a:pt x="1279645" y="-65010"/>
                  <a:pt x="1536612" y="46998"/>
                  <a:pt x="1760220" y="0"/>
                </a:cubicBezTo>
                <a:cubicBezTo>
                  <a:pt x="1983828" y="-46998"/>
                  <a:pt x="2074861" y="9062"/>
                  <a:pt x="2286000" y="0"/>
                </a:cubicBezTo>
                <a:cubicBezTo>
                  <a:pt x="2497139" y="-9062"/>
                  <a:pt x="2591989" y="13170"/>
                  <a:pt x="2766060" y="0"/>
                </a:cubicBezTo>
                <a:cubicBezTo>
                  <a:pt x="2940131" y="-13170"/>
                  <a:pt x="3084945" y="28813"/>
                  <a:pt x="3337560" y="0"/>
                </a:cubicBezTo>
                <a:cubicBezTo>
                  <a:pt x="3590175" y="-28813"/>
                  <a:pt x="3650418" y="33346"/>
                  <a:pt x="3863340" y="0"/>
                </a:cubicBezTo>
                <a:cubicBezTo>
                  <a:pt x="4076262" y="-33346"/>
                  <a:pt x="4324021" y="46752"/>
                  <a:pt x="4572000" y="0"/>
                </a:cubicBezTo>
                <a:cubicBezTo>
                  <a:pt x="4578495" y="139681"/>
                  <a:pt x="4526917" y="248852"/>
                  <a:pt x="4572000" y="461665"/>
                </a:cubicBezTo>
                <a:cubicBezTo>
                  <a:pt x="4460265" y="506694"/>
                  <a:pt x="4282682" y="460336"/>
                  <a:pt x="4137660" y="461665"/>
                </a:cubicBezTo>
                <a:cubicBezTo>
                  <a:pt x="3992638" y="462994"/>
                  <a:pt x="3909994" y="441675"/>
                  <a:pt x="3703320" y="461665"/>
                </a:cubicBezTo>
                <a:cubicBezTo>
                  <a:pt x="3496646" y="481655"/>
                  <a:pt x="3376658" y="432062"/>
                  <a:pt x="3086100" y="461665"/>
                </a:cubicBezTo>
                <a:cubicBezTo>
                  <a:pt x="2795542" y="491268"/>
                  <a:pt x="2807114" y="455449"/>
                  <a:pt x="2651760" y="461665"/>
                </a:cubicBezTo>
                <a:cubicBezTo>
                  <a:pt x="2496406" y="467881"/>
                  <a:pt x="2274547" y="426940"/>
                  <a:pt x="2080260" y="461665"/>
                </a:cubicBezTo>
                <a:cubicBezTo>
                  <a:pt x="1885973" y="496390"/>
                  <a:pt x="1776738" y="393586"/>
                  <a:pt x="1508760" y="461665"/>
                </a:cubicBezTo>
                <a:cubicBezTo>
                  <a:pt x="1240782" y="529744"/>
                  <a:pt x="1049991" y="440432"/>
                  <a:pt x="845820" y="461665"/>
                </a:cubicBezTo>
                <a:cubicBezTo>
                  <a:pt x="641649" y="482898"/>
                  <a:pt x="280102" y="424307"/>
                  <a:pt x="0" y="461665"/>
                </a:cubicBezTo>
                <a:cubicBezTo>
                  <a:pt x="-43393" y="362959"/>
                  <a:pt x="46439" y="220017"/>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516240314">
                  <ask:type>
                    <ask:lineSketchScribble/>
                  </ask:type>
                </ask:lineSketchStyleProps>
              </a:ext>
            </a:extLst>
          </a:ln>
          <a:effectLst>
            <a:outerShdw blurRad="63500" sx="102000" sy="102000" algn="ctr" rotWithShape="0">
              <a:prstClr val="black">
                <a:alpha val="40000"/>
              </a:prstClr>
            </a:outerShdw>
          </a:effectLst>
        </p:spPr>
        <p:txBody>
          <a:bodyPr vert="horz" lIns="91440" tIns="91440" rIns="91440" bIns="91440" rtlCol="0">
            <a:spAutoFit/>
          </a:bodyPr>
          <a:lstStyle/>
          <a:p>
            <a:pPr marL="0" indent="0" algn="ctr">
              <a:buNone/>
            </a:pPr>
            <a:r>
              <a:rPr lang="en-US" dirty="0"/>
              <a:t>Filing taxes</a:t>
            </a:r>
          </a:p>
        </p:txBody>
      </p:sp>
      <p:sp>
        <p:nvSpPr>
          <p:cNvPr id="8" name="Content Placeholder 7">
            <a:extLst>
              <a:ext uri="{FF2B5EF4-FFF2-40B4-BE49-F238E27FC236}">
                <a16:creationId xmlns:a16="http://schemas.microsoft.com/office/drawing/2014/main" id="{6404AD9A-D488-77A7-FAB1-3E61D6F99726}"/>
              </a:ext>
            </a:extLst>
          </p:cNvPr>
          <p:cNvSpPr>
            <a:spLocks noGrp="1"/>
          </p:cNvSpPr>
          <p:nvPr>
            <p:ph sz="quarter" idx="13"/>
          </p:nvPr>
        </p:nvSpPr>
        <p:spPr>
          <a:xfrm>
            <a:off x="1143000" y="4599432"/>
            <a:ext cx="4572000" cy="461665"/>
          </a:xfrm>
          <a:custGeom>
            <a:avLst/>
            <a:gdLst>
              <a:gd name="connsiteX0" fmla="*/ 0 w 4572000"/>
              <a:gd name="connsiteY0" fmla="*/ 0 h 461665"/>
              <a:gd name="connsiteX1" fmla="*/ 617220 w 4572000"/>
              <a:gd name="connsiteY1" fmla="*/ 0 h 461665"/>
              <a:gd name="connsiteX2" fmla="*/ 1234440 w 4572000"/>
              <a:gd name="connsiteY2" fmla="*/ 0 h 461665"/>
              <a:gd name="connsiteX3" fmla="*/ 1714500 w 4572000"/>
              <a:gd name="connsiteY3" fmla="*/ 0 h 461665"/>
              <a:gd name="connsiteX4" fmla="*/ 2194560 w 4572000"/>
              <a:gd name="connsiteY4" fmla="*/ 0 h 461665"/>
              <a:gd name="connsiteX5" fmla="*/ 2674620 w 4572000"/>
              <a:gd name="connsiteY5" fmla="*/ 0 h 461665"/>
              <a:gd name="connsiteX6" fmla="*/ 3108960 w 4572000"/>
              <a:gd name="connsiteY6" fmla="*/ 0 h 461665"/>
              <a:gd name="connsiteX7" fmla="*/ 3634740 w 4572000"/>
              <a:gd name="connsiteY7" fmla="*/ 0 h 461665"/>
              <a:gd name="connsiteX8" fmla="*/ 4572000 w 4572000"/>
              <a:gd name="connsiteY8" fmla="*/ 0 h 461665"/>
              <a:gd name="connsiteX9" fmla="*/ 4572000 w 4572000"/>
              <a:gd name="connsiteY9" fmla="*/ 461665 h 461665"/>
              <a:gd name="connsiteX10" fmla="*/ 3954780 w 4572000"/>
              <a:gd name="connsiteY10" fmla="*/ 461665 h 461665"/>
              <a:gd name="connsiteX11" fmla="*/ 3429000 w 4572000"/>
              <a:gd name="connsiteY11" fmla="*/ 461665 h 461665"/>
              <a:gd name="connsiteX12" fmla="*/ 2948940 w 4572000"/>
              <a:gd name="connsiteY12" fmla="*/ 461665 h 461665"/>
              <a:gd name="connsiteX13" fmla="*/ 2514600 w 4572000"/>
              <a:gd name="connsiteY13" fmla="*/ 461665 h 461665"/>
              <a:gd name="connsiteX14" fmla="*/ 1851660 w 4572000"/>
              <a:gd name="connsiteY14" fmla="*/ 461665 h 461665"/>
              <a:gd name="connsiteX15" fmla="*/ 1188720 w 4572000"/>
              <a:gd name="connsiteY15" fmla="*/ 461665 h 461665"/>
              <a:gd name="connsiteX16" fmla="*/ 571500 w 4572000"/>
              <a:gd name="connsiteY16" fmla="*/ 461665 h 461665"/>
              <a:gd name="connsiteX17" fmla="*/ 0 w 4572000"/>
              <a:gd name="connsiteY17" fmla="*/ 461665 h 461665"/>
              <a:gd name="connsiteX18" fmla="*/ 0 w 4572000"/>
              <a:gd name="connsiteY18" fmla="*/ 0 h 46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2000" h="461665" fill="none" extrusionOk="0">
                <a:moveTo>
                  <a:pt x="0" y="0"/>
                </a:moveTo>
                <a:cubicBezTo>
                  <a:pt x="230705" y="-4995"/>
                  <a:pt x="473771" y="6246"/>
                  <a:pt x="617220" y="0"/>
                </a:cubicBezTo>
                <a:cubicBezTo>
                  <a:pt x="760669" y="-6246"/>
                  <a:pt x="1104709" y="48062"/>
                  <a:pt x="1234440" y="0"/>
                </a:cubicBezTo>
                <a:cubicBezTo>
                  <a:pt x="1364171" y="-48062"/>
                  <a:pt x="1513609" y="9121"/>
                  <a:pt x="1714500" y="0"/>
                </a:cubicBezTo>
                <a:cubicBezTo>
                  <a:pt x="1915391" y="-9121"/>
                  <a:pt x="1983208" y="39486"/>
                  <a:pt x="2194560" y="0"/>
                </a:cubicBezTo>
                <a:cubicBezTo>
                  <a:pt x="2405912" y="-39486"/>
                  <a:pt x="2516691" y="56696"/>
                  <a:pt x="2674620" y="0"/>
                </a:cubicBezTo>
                <a:cubicBezTo>
                  <a:pt x="2832549" y="-56696"/>
                  <a:pt x="2902067" y="7476"/>
                  <a:pt x="3108960" y="0"/>
                </a:cubicBezTo>
                <a:cubicBezTo>
                  <a:pt x="3315853" y="-7476"/>
                  <a:pt x="3492237" y="35485"/>
                  <a:pt x="3634740" y="0"/>
                </a:cubicBezTo>
                <a:cubicBezTo>
                  <a:pt x="3777243" y="-35485"/>
                  <a:pt x="4365987" y="89333"/>
                  <a:pt x="4572000" y="0"/>
                </a:cubicBezTo>
                <a:cubicBezTo>
                  <a:pt x="4584370" y="149120"/>
                  <a:pt x="4555627" y="311304"/>
                  <a:pt x="4572000" y="461665"/>
                </a:cubicBezTo>
                <a:cubicBezTo>
                  <a:pt x="4293543" y="499849"/>
                  <a:pt x="4159140" y="403763"/>
                  <a:pt x="3954780" y="461665"/>
                </a:cubicBezTo>
                <a:cubicBezTo>
                  <a:pt x="3750420" y="519567"/>
                  <a:pt x="3656414" y="444147"/>
                  <a:pt x="3429000" y="461665"/>
                </a:cubicBezTo>
                <a:cubicBezTo>
                  <a:pt x="3201586" y="479183"/>
                  <a:pt x="3118167" y="427681"/>
                  <a:pt x="2948940" y="461665"/>
                </a:cubicBezTo>
                <a:cubicBezTo>
                  <a:pt x="2779713" y="495649"/>
                  <a:pt x="2624993" y="455638"/>
                  <a:pt x="2514600" y="461665"/>
                </a:cubicBezTo>
                <a:cubicBezTo>
                  <a:pt x="2404207" y="467692"/>
                  <a:pt x="2009694" y="394482"/>
                  <a:pt x="1851660" y="461665"/>
                </a:cubicBezTo>
                <a:cubicBezTo>
                  <a:pt x="1693626" y="528848"/>
                  <a:pt x="1511512" y="447736"/>
                  <a:pt x="1188720" y="461665"/>
                </a:cubicBezTo>
                <a:cubicBezTo>
                  <a:pt x="865928" y="475594"/>
                  <a:pt x="727832" y="403472"/>
                  <a:pt x="571500" y="461665"/>
                </a:cubicBezTo>
                <a:cubicBezTo>
                  <a:pt x="415168" y="519858"/>
                  <a:pt x="262183" y="421479"/>
                  <a:pt x="0" y="461665"/>
                </a:cubicBezTo>
                <a:cubicBezTo>
                  <a:pt x="-10959" y="342370"/>
                  <a:pt x="45154" y="181815"/>
                  <a:pt x="0" y="0"/>
                </a:cubicBezTo>
                <a:close/>
              </a:path>
              <a:path w="4572000" h="461665" stroke="0" extrusionOk="0">
                <a:moveTo>
                  <a:pt x="0" y="0"/>
                </a:moveTo>
                <a:cubicBezTo>
                  <a:pt x="238767" y="-44921"/>
                  <a:pt x="385497" y="54952"/>
                  <a:pt x="617220" y="0"/>
                </a:cubicBezTo>
                <a:cubicBezTo>
                  <a:pt x="848943" y="-54952"/>
                  <a:pt x="1010144" y="15514"/>
                  <a:pt x="1234440" y="0"/>
                </a:cubicBezTo>
                <a:cubicBezTo>
                  <a:pt x="1458736" y="-15514"/>
                  <a:pt x="1594070" y="34986"/>
                  <a:pt x="1760220" y="0"/>
                </a:cubicBezTo>
                <a:cubicBezTo>
                  <a:pt x="1926370" y="-34986"/>
                  <a:pt x="2216992" y="44673"/>
                  <a:pt x="2377440" y="0"/>
                </a:cubicBezTo>
                <a:cubicBezTo>
                  <a:pt x="2537888" y="-44673"/>
                  <a:pt x="2740151" y="49231"/>
                  <a:pt x="2857500" y="0"/>
                </a:cubicBezTo>
                <a:cubicBezTo>
                  <a:pt x="2974849" y="-49231"/>
                  <a:pt x="3255516" y="63046"/>
                  <a:pt x="3429000" y="0"/>
                </a:cubicBezTo>
                <a:cubicBezTo>
                  <a:pt x="3602484" y="-63046"/>
                  <a:pt x="3718639" y="21492"/>
                  <a:pt x="3954780" y="0"/>
                </a:cubicBezTo>
                <a:cubicBezTo>
                  <a:pt x="4190921" y="-21492"/>
                  <a:pt x="4438496" y="38017"/>
                  <a:pt x="4572000" y="0"/>
                </a:cubicBezTo>
                <a:cubicBezTo>
                  <a:pt x="4577892" y="189602"/>
                  <a:pt x="4558943" y="327741"/>
                  <a:pt x="4572000" y="461665"/>
                </a:cubicBezTo>
                <a:cubicBezTo>
                  <a:pt x="4412084" y="467783"/>
                  <a:pt x="4211802" y="442489"/>
                  <a:pt x="4091940" y="461665"/>
                </a:cubicBezTo>
                <a:cubicBezTo>
                  <a:pt x="3972078" y="480841"/>
                  <a:pt x="3684017" y="409671"/>
                  <a:pt x="3429000" y="461665"/>
                </a:cubicBezTo>
                <a:cubicBezTo>
                  <a:pt x="3173983" y="513659"/>
                  <a:pt x="2938944" y="388904"/>
                  <a:pt x="2811780" y="461665"/>
                </a:cubicBezTo>
                <a:cubicBezTo>
                  <a:pt x="2684616" y="534426"/>
                  <a:pt x="2500039" y="460445"/>
                  <a:pt x="2331720" y="461665"/>
                </a:cubicBezTo>
                <a:cubicBezTo>
                  <a:pt x="2163401" y="462885"/>
                  <a:pt x="1906486" y="458674"/>
                  <a:pt x="1760220" y="461665"/>
                </a:cubicBezTo>
                <a:cubicBezTo>
                  <a:pt x="1613954" y="464656"/>
                  <a:pt x="1258601" y="453683"/>
                  <a:pt x="1097280" y="461665"/>
                </a:cubicBezTo>
                <a:cubicBezTo>
                  <a:pt x="935959" y="469647"/>
                  <a:pt x="433726" y="455892"/>
                  <a:pt x="0" y="461665"/>
                </a:cubicBezTo>
                <a:cubicBezTo>
                  <a:pt x="-26363" y="234457"/>
                  <a:pt x="35338" y="192202"/>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3492949642">
                  <ask:type>
                    <ask:lineSketchScribble/>
                  </ask:type>
                </ask:lineSketchStyleProps>
              </a:ext>
            </a:extLst>
          </a:ln>
          <a:effectLst>
            <a:outerShdw blurRad="63500" sx="102000" sy="102000" algn="ctr" rotWithShape="0">
              <a:prstClr val="black">
                <a:alpha val="40000"/>
              </a:prstClr>
            </a:outerShdw>
          </a:effectLst>
        </p:spPr>
        <p:txBody>
          <a:bodyPr vert="horz" lIns="91440" tIns="91440" rIns="91440" bIns="91440" rtlCol="0">
            <a:spAutoFit/>
          </a:bodyPr>
          <a:lstStyle/>
          <a:p>
            <a:pPr marL="0" indent="0" algn="ctr">
              <a:buNone/>
            </a:pPr>
            <a:r>
              <a:rPr lang="en-US" dirty="0"/>
              <a:t>Paying fines and tickets</a:t>
            </a:r>
          </a:p>
        </p:txBody>
      </p:sp>
      <p:sp>
        <p:nvSpPr>
          <p:cNvPr id="9" name="Content Placeholder 8">
            <a:extLst>
              <a:ext uri="{FF2B5EF4-FFF2-40B4-BE49-F238E27FC236}">
                <a16:creationId xmlns:a16="http://schemas.microsoft.com/office/drawing/2014/main" id="{25E8D6ED-FBE0-E1E8-FCEA-EE1C4B55715B}"/>
              </a:ext>
            </a:extLst>
          </p:cNvPr>
          <p:cNvSpPr>
            <a:spLocks noGrp="1"/>
          </p:cNvSpPr>
          <p:nvPr>
            <p:ph sz="quarter" idx="14"/>
          </p:nvPr>
        </p:nvSpPr>
        <p:spPr>
          <a:xfrm>
            <a:off x="6355080" y="4599432"/>
            <a:ext cx="4572000" cy="461665"/>
          </a:xfrm>
          <a:custGeom>
            <a:avLst/>
            <a:gdLst>
              <a:gd name="connsiteX0" fmla="*/ 0 w 4572000"/>
              <a:gd name="connsiteY0" fmla="*/ 0 h 461665"/>
              <a:gd name="connsiteX1" fmla="*/ 571500 w 4572000"/>
              <a:gd name="connsiteY1" fmla="*/ 0 h 461665"/>
              <a:gd name="connsiteX2" fmla="*/ 1188720 w 4572000"/>
              <a:gd name="connsiteY2" fmla="*/ 0 h 461665"/>
              <a:gd name="connsiteX3" fmla="*/ 1714500 w 4572000"/>
              <a:gd name="connsiteY3" fmla="*/ 0 h 461665"/>
              <a:gd name="connsiteX4" fmla="*/ 2194560 w 4572000"/>
              <a:gd name="connsiteY4" fmla="*/ 0 h 461665"/>
              <a:gd name="connsiteX5" fmla="*/ 2857500 w 4572000"/>
              <a:gd name="connsiteY5" fmla="*/ 0 h 461665"/>
              <a:gd name="connsiteX6" fmla="*/ 3337560 w 4572000"/>
              <a:gd name="connsiteY6" fmla="*/ 0 h 461665"/>
              <a:gd name="connsiteX7" fmla="*/ 3909060 w 4572000"/>
              <a:gd name="connsiteY7" fmla="*/ 0 h 461665"/>
              <a:gd name="connsiteX8" fmla="*/ 4572000 w 4572000"/>
              <a:gd name="connsiteY8" fmla="*/ 0 h 461665"/>
              <a:gd name="connsiteX9" fmla="*/ 4572000 w 4572000"/>
              <a:gd name="connsiteY9" fmla="*/ 461665 h 461665"/>
              <a:gd name="connsiteX10" fmla="*/ 4000500 w 4572000"/>
              <a:gd name="connsiteY10" fmla="*/ 461665 h 461665"/>
              <a:gd name="connsiteX11" fmla="*/ 3337560 w 4572000"/>
              <a:gd name="connsiteY11" fmla="*/ 461665 h 461665"/>
              <a:gd name="connsiteX12" fmla="*/ 2766060 w 4572000"/>
              <a:gd name="connsiteY12" fmla="*/ 461665 h 461665"/>
              <a:gd name="connsiteX13" fmla="*/ 2331720 w 4572000"/>
              <a:gd name="connsiteY13" fmla="*/ 461665 h 461665"/>
              <a:gd name="connsiteX14" fmla="*/ 1714500 w 4572000"/>
              <a:gd name="connsiteY14" fmla="*/ 461665 h 461665"/>
              <a:gd name="connsiteX15" fmla="*/ 1097280 w 4572000"/>
              <a:gd name="connsiteY15" fmla="*/ 461665 h 461665"/>
              <a:gd name="connsiteX16" fmla="*/ 662940 w 4572000"/>
              <a:gd name="connsiteY16" fmla="*/ 461665 h 461665"/>
              <a:gd name="connsiteX17" fmla="*/ 0 w 4572000"/>
              <a:gd name="connsiteY17" fmla="*/ 461665 h 461665"/>
              <a:gd name="connsiteX18" fmla="*/ 0 w 4572000"/>
              <a:gd name="connsiteY18" fmla="*/ 0 h 46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2000" h="461665" fill="none" extrusionOk="0">
                <a:moveTo>
                  <a:pt x="0" y="0"/>
                </a:moveTo>
                <a:cubicBezTo>
                  <a:pt x="199486" y="-53430"/>
                  <a:pt x="448495" y="68272"/>
                  <a:pt x="571500" y="0"/>
                </a:cubicBezTo>
                <a:cubicBezTo>
                  <a:pt x="694505" y="-68272"/>
                  <a:pt x="996488" y="31161"/>
                  <a:pt x="1188720" y="0"/>
                </a:cubicBezTo>
                <a:cubicBezTo>
                  <a:pt x="1380952" y="-31161"/>
                  <a:pt x="1466327" y="57431"/>
                  <a:pt x="1714500" y="0"/>
                </a:cubicBezTo>
                <a:cubicBezTo>
                  <a:pt x="1962673" y="-57431"/>
                  <a:pt x="2049526" y="4020"/>
                  <a:pt x="2194560" y="0"/>
                </a:cubicBezTo>
                <a:cubicBezTo>
                  <a:pt x="2339594" y="-4020"/>
                  <a:pt x="2537460" y="27383"/>
                  <a:pt x="2857500" y="0"/>
                </a:cubicBezTo>
                <a:cubicBezTo>
                  <a:pt x="3177540" y="-27383"/>
                  <a:pt x="3212053" y="14281"/>
                  <a:pt x="3337560" y="0"/>
                </a:cubicBezTo>
                <a:cubicBezTo>
                  <a:pt x="3463067" y="-14281"/>
                  <a:pt x="3759806" y="29690"/>
                  <a:pt x="3909060" y="0"/>
                </a:cubicBezTo>
                <a:cubicBezTo>
                  <a:pt x="4058314" y="-29690"/>
                  <a:pt x="4426595" y="38604"/>
                  <a:pt x="4572000" y="0"/>
                </a:cubicBezTo>
                <a:cubicBezTo>
                  <a:pt x="4593207" y="106170"/>
                  <a:pt x="4562234" y="345024"/>
                  <a:pt x="4572000" y="461665"/>
                </a:cubicBezTo>
                <a:cubicBezTo>
                  <a:pt x="4322545" y="470075"/>
                  <a:pt x="4236954" y="458239"/>
                  <a:pt x="4000500" y="461665"/>
                </a:cubicBezTo>
                <a:cubicBezTo>
                  <a:pt x="3764046" y="465091"/>
                  <a:pt x="3591909" y="408119"/>
                  <a:pt x="3337560" y="461665"/>
                </a:cubicBezTo>
                <a:cubicBezTo>
                  <a:pt x="3083211" y="515211"/>
                  <a:pt x="3025445" y="413499"/>
                  <a:pt x="2766060" y="461665"/>
                </a:cubicBezTo>
                <a:cubicBezTo>
                  <a:pt x="2506675" y="509831"/>
                  <a:pt x="2459966" y="438735"/>
                  <a:pt x="2331720" y="461665"/>
                </a:cubicBezTo>
                <a:cubicBezTo>
                  <a:pt x="2203474" y="484595"/>
                  <a:pt x="1842424" y="409205"/>
                  <a:pt x="1714500" y="461665"/>
                </a:cubicBezTo>
                <a:cubicBezTo>
                  <a:pt x="1586576" y="514125"/>
                  <a:pt x="1244686" y="445950"/>
                  <a:pt x="1097280" y="461665"/>
                </a:cubicBezTo>
                <a:cubicBezTo>
                  <a:pt x="949874" y="477380"/>
                  <a:pt x="863191" y="459433"/>
                  <a:pt x="662940" y="461665"/>
                </a:cubicBezTo>
                <a:cubicBezTo>
                  <a:pt x="462689" y="463897"/>
                  <a:pt x="309275" y="456014"/>
                  <a:pt x="0" y="461665"/>
                </a:cubicBezTo>
                <a:cubicBezTo>
                  <a:pt x="-39020" y="260427"/>
                  <a:pt x="24173" y="166386"/>
                  <a:pt x="0" y="0"/>
                </a:cubicBezTo>
                <a:close/>
              </a:path>
              <a:path w="4572000" h="461665" stroke="0" extrusionOk="0">
                <a:moveTo>
                  <a:pt x="0" y="0"/>
                </a:moveTo>
                <a:cubicBezTo>
                  <a:pt x="203580" y="-40620"/>
                  <a:pt x="266608" y="33256"/>
                  <a:pt x="525780" y="0"/>
                </a:cubicBezTo>
                <a:cubicBezTo>
                  <a:pt x="784952" y="-33256"/>
                  <a:pt x="914915" y="65010"/>
                  <a:pt x="1097280" y="0"/>
                </a:cubicBezTo>
                <a:cubicBezTo>
                  <a:pt x="1279645" y="-65010"/>
                  <a:pt x="1536612" y="46998"/>
                  <a:pt x="1760220" y="0"/>
                </a:cubicBezTo>
                <a:cubicBezTo>
                  <a:pt x="1983828" y="-46998"/>
                  <a:pt x="2074861" y="9062"/>
                  <a:pt x="2286000" y="0"/>
                </a:cubicBezTo>
                <a:cubicBezTo>
                  <a:pt x="2497139" y="-9062"/>
                  <a:pt x="2591989" y="13170"/>
                  <a:pt x="2766060" y="0"/>
                </a:cubicBezTo>
                <a:cubicBezTo>
                  <a:pt x="2940131" y="-13170"/>
                  <a:pt x="3084945" y="28813"/>
                  <a:pt x="3337560" y="0"/>
                </a:cubicBezTo>
                <a:cubicBezTo>
                  <a:pt x="3590175" y="-28813"/>
                  <a:pt x="3650418" y="33346"/>
                  <a:pt x="3863340" y="0"/>
                </a:cubicBezTo>
                <a:cubicBezTo>
                  <a:pt x="4076262" y="-33346"/>
                  <a:pt x="4324021" y="46752"/>
                  <a:pt x="4572000" y="0"/>
                </a:cubicBezTo>
                <a:cubicBezTo>
                  <a:pt x="4578495" y="139681"/>
                  <a:pt x="4526917" y="248852"/>
                  <a:pt x="4572000" y="461665"/>
                </a:cubicBezTo>
                <a:cubicBezTo>
                  <a:pt x="4460265" y="506694"/>
                  <a:pt x="4282682" y="460336"/>
                  <a:pt x="4137660" y="461665"/>
                </a:cubicBezTo>
                <a:cubicBezTo>
                  <a:pt x="3992638" y="462994"/>
                  <a:pt x="3909994" y="441675"/>
                  <a:pt x="3703320" y="461665"/>
                </a:cubicBezTo>
                <a:cubicBezTo>
                  <a:pt x="3496646" y="481655"/>
                  <a:pt x="3376658" y="432062"/>
                  <a:pt x="3086100" y="461665"/>
                </a:cubicBezTo>
                <a:cubicBezTo>
                  <a:pt x="2795542" y="491268"/>
                  <a:pt x="2807114" y="455449"/>
                  <a:pt x="2651760" y="461665"/>
                </a:cubicBezTo>
                <a:cubicBezTo>
                  <a:pt x="2496406" y="467881"/>
                  <a:pt x="2274547" y="426940"/>
                  <a:pt x="2080260" y="461665"/>
                </a:cubicBezTo>
                <a:cubicBezTo>
                  <a:pt x="1885973" y="496390"/>
                  <a:pt x="1776738" y="393586"/>
                  <a:pt x="1508760" y="461665"/>
                </a:cubicBezTo>
                <a:cubicBezTo>
                  <a:pt x="1240782" y="529744"/>
                  <a:pt x="1049991" y="440432"/>
                  <a:pt x="845820" y="461665"/>
                </a:cubicBezTo>
                <a:cubicBezTo>
                  <a:pt x="641649" y="482898"/>
                  <a:pt x="280102" y="424307"/>
                  <a:pt x="0" y="461665"/>
                </a:cubicBezTo>
                <a:cubicBezTo>
                  <a:pt x="-43393" y="362959"/>
                  <a:pt x="46439" y="220017"/>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516240314">
                  <ask:type>
                    <ask:lineSketchScribble/>
                  </ask:type>
                </ask:lineSketchStyleProps>
              </a:ext>
            </a:extLst>
          </a:ln>
          <a:effectLst>
            <a:outerShdw blurRad="63500" sx="102000" sy="102000" algn="ctr" rotWithShape="0">
              <a:prstClr val="black">
                <a:alpha val="40000"/>
              </a:prstClr>
            </a:outerShdw>
          </a:effectLst>
        </p:spPr>
        <p:txBody>
          <a:bodyPr vert="horz" lIns="91440" tIns="91440" rIns="91440" bIns="91440" rtlCol="0">
            <a:spAutoFit/>
          </a:bodyPr>
          <a:lstStyle/>
          <a:p>
            <a:pPr marL="0" indent="0" algn="ctr">
              <a:buNone/>
            </a:pPr>
            <a:r>
              <a:rPr lang="en-US" dirty="0"/>
              <a:t>Applying to social service programs</a:t>
            </a:r>
          </a:p>
        </p:txBody>
      </p:sp>
      <p:sp>
        <p:nvSpPr>
          <p:cNvPr id="10" name="Content Placeholder 9">
            <a:extLst>
              <a:ext uri="{FF2B5EF4-FFF2-40B4-BE49-F238E27FC236}">
                <a16:creationId xmlns:a16="http://schemas.microsoft.com/office/drawing/2014/main" id="{11824C94-584C-6CBC-AC4B-4137F5010C54}"/>
              </a:ext>
            </a:extLst>
          </p:cNvPr>
          <p:cNvSpPr>
            <a:spLocks noGrp="1"/>
          </p:cNvSpPr>
          <p:nvPr>
            <p:ph sz="quarter" idx="15"/>
          </p:nvPr>
        </p:nvSpPr>
        <p:spPr>
          <a:xfrm>
            <a:off x="1143000" y="5577840"/>
            <a:ext cx="4572000" cy="461665"/>
          </a:xfrm>
          <a:custGeom>
            <a:avLst/>
            <a:gdLst>
              <a:gd name="connsiteX0" fmla="*/ 0 w 4572000"/>
              <a:gd name="connsiteY0" fmla="*/ 0 h 461665"/>
              <a:gd name="connsiteX1" fmla="*/ 617220 w 4572000"/>
              <a:gd name="connsiteY1" fmla="*/ 0 h 461665"/>
              <a:gd name="connsiteX2" fmla="*/ 1234440 w 4572000"/>
              <a:gd name="connsiteY2" fmla="*/ 0 h 461665"/>
              <a:gd name="connsiteX3" fmla="*/ 1714500 w 4572000"/>
              <a:gd name="connsiteY3" fmla="*/ 0 h 461665"/>
              <a:gd name="connsiteX4" fmla="*/ 2194560 w 4572000"/>
              <a:gd name="connsiteY4" fmla="*/ 0 h 461665"/>
              <a:gd name="connsiteX5" fmla="*/ 2674620 w 4572000"/>
              <a:gd name="connsiteY5" fmla="*/ 0 h 461665"/>
              <a:gd name="connsiteX6" fmla="*/ 3108960 w 4572000"/>
              <a:gd name="connsiteY6" fmla="*/ 0 h 461665"/>
              <a:gd name="connsiteX7" fmla="*/ 3634740 w 4572000"/>
              <a:gd name="connsiteY7" fmla="*/ 0 h 461665"/>
              <a:gd name="connsiteX8" fmla="*/ 4572000 w 4572000"/>
              <a:gd name="connsiteY8" fmla="*/ 0 h 461665"/>
              <a:gd name="connsiteX9" fmla="*/ 4572000 w 4572000"/>
              <a:gd name="connsiteY9" fmla="*/ 461665 h 461665"/>
              <a:gd name="connsiteX10" fmla="*/ 3954780 w 4572000"/>
              <a:gd name="connsiteY10" fmla="*/ 461665 h 461665"/>
              <a:gd name="connsiteX11" fmla="*/ 3429000 w 4572000"/>
              <a:gd name="connsiteY11" fmla="*/ 461665 h 461665"/>
              <a:gd name="connsiteX12" fmla="*/ 2948940 w 4572000"/>
              <a:gd name="connsiteY12" fmla="*/ 461665 h 461665"/>
              <a:gd name="connsiteX13" fmla="*/ 2514600 w 4572000"/>
              <a:gd name="connsiteY13" fmla="*/ 461665 h 461665"/>
              <a:gd name="connsiteX14" fmla="*/ 1851660 w 4572000"/>
              <a:gd name="connsiteY14" fmla="*/ 461665 h 461665"/>
              <a:gd name="connsiteX15" fmla="*/ 1188720 w 4572000"/>
              <a:gd name="connsiteY15" fmla="*/ 461665 h 461665"/>
              <a:gd name="connsiteX16" fmla="*/ 571500 w 4572000"/>
              <a:gd name="connsiteY16" fmla="*/ 461665 h 461665"/>
              <a:gd name="connsiteX17" fmla="*/ 0 w 4572000"/>
              <a:gd name="connsiteY17" fmla="*/ 461665 h 461665"/>
              <a:gd name="connsiteX18" fmla="*/ 0 w 4572000"/>
              <a:gd name="connsiteY18" fmla="*/ 0 h 46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2000" h="461665" fill="none" extrusionOk="0">
                <a:moveTo>
                  <a:pt x="0" y="0"/>
                </a:moveTo>
                <a:cubicBezTo>
                  <a:pt x="230705" y="-4995"/>
                  <a:pt x="473771" y="6246"/>
                  <a:pt x="617220" y="0"/>
                </a:cubicBezTo>
                <a:cubicBezTo>
                  <a:pt x="760669" y="-6246"/>
                  <a:pt x="1104709" y="48062"/>
                  <a:pt x="1234440" y="0"/>
                </a:cubicBezTo>
                <a:cubicBezTo>
                  <a:pt x="1364171" y="-48062"/>
                  <a:pt x="1513609" y="9121"/>
                  <a:pt x="1714500" y="0"/>
                </a:cubicBezTo>
                <a:cubicBezTo>
                  <a:pt x="1915391" y="-9121"/>
                  <a:pt x="1983208" y="39486"/>
                  <a:pt x="2194560" y="0"/>
                </a:cubicBezTo>
                <a:cubicBezTo>
                  <a:pt x="2405912" y="-39486"/>
                  <a:pt x="2516691" y="56696"/>
                  <a:pt x="2674620" y="0"/>
                </a:cubicBezTo>
                <a:cubicBezTo>
                  <a:pt x="2832549" y="-56696"/>
                  <a:pt x="2902067" y="7476"/>
                  <a:pt x="3108960" y="0"/>
                </a:cubicBezTo>
                <a:cubicBezTo>
                  <a:pt x="3315853" y="-7476"/>
                  <a:pt x="3492237" y="35485"/>
                  <a:pt x="3634740" y="0"/>
                </a:cubicBezTo>
                <a:cubicBezTo>
                  <a:pt x="3777243" y="-35485"/>
                  <a:pt x="4365987" y="89333"/>
                  <a:pt x="4572000" y="0"/>
                </a:cubicBezTo>
                <a:cubicBezTo>
                  <a:pt x="4584370" y="149120"/>
                  <a:pt x="4555627" y="311304"/>
                  <a:pt x="4572000" y="461665"/>
                </a:cubicBezTo>
                <a:cubicBezTo>
                  <a:pt x="4293543" y="499849"/>
                  <a:pt x="4159140" y="403763"/>
                  <a:pt x="3954780" y="461665"/>
                </a:cubicBezTo>
                <a:cubicBezTo>
                  <a:pt x="3750420" y="519567"/>
                  <a:pt x="3656414" y="444147"/>
                  <a:pt x="3429000" y="461665"/>
                </a:cubicBezTo>
                <a:cubicBezTo>
                  <a:pt x="3201586" y="479183"/>
                  <a:pt x="3118167" y="427681"/>
                  <a:pt x="2948940" y="461665"/>
                </a:cubicBezTo>
                <a:cubicBezTo>
                  <a:pt x="2779713" y="495649"/>
                  <a:pt x="2624993" y="455638"/>
                  <a:pt x="2514600" y="461665"/>
                </a:cubicBezTo>
                <a:cubicBezTo>
                  <a:pt x="2404207" y="467692"/>
                  <a:pt x="2009694" y="394482"/>
                  <a:pt x="1851660" y="461665"/>
                </a:cubicBezTo>
                <a:cubicBezTo>
                  <a:pt x="1693626" y="528848"/>
                  <a:pt x="1511512" y="447736"/>
                  <a:pt x="1188720" y="461665"/>
                </a:cubicBezTo>
                <a:cubicBezTo>
                  <a:pt x="865928" y="475594"/>
                  <a:pt x="727832" y="403472"/>
                  <a:pt x="571500" y="461665"/>
                </a:cubicBezTo>
                <a:cubicBezTo>
                  <a:pt x="415168" y="519858"/>
                  <a:pt x="262183" y="421479"/>
                  <a:pt x="0" y="461665"/>
                </a:cubicBezTo>
                <a:cubicBezTo>
                  <a:pt x="-10959" y="342370"/>
                  <a:pt x="45154" y="181815"/>
                  <a:pt x="0" y="0"/>
                </a:cubicBezTo>
                <a:close/>
              </a:path>
              <a:path w="4572000" h="461665" stroke="0" extrusionOk="0">
                <a:moveTo>
                  <a:pt x="0" y="0"/>
                </a:moveTo>
                <a:cubicBezTo>
                  <a:pt x="238767" y="-44921"/>
                  <a:pt x="385497" y="54952"/>
                  <a:pt x="617220" y="0"/>
                </a:cubicBezTo>
                <a:cubicBezTo>
                  <a:pt x="848943" y="-54952"/>
                  <a:pt x="1010144" y="15514"/>
                  <a:pt x="1234440" y="0"/>
                </a:cubicBezTo>
                <a:cubicBezTo>
                  <a:pt x="1458736" y="-15514"/>
                  <a:pt x="1594070" y="34986"/>
                  <a:pt x="1760220" y="0"/>
                </a:cubicBezTo>
                <a:cubicBezTo>
                  <a:pt x="1926370" y="-34986"/>
                  <a:pt x="2216992" y="44673"/>
                  <a:pt x="2377440" y="0"/>
                </a:cubicBezTo>
                <a:cubicBezTo>
                  <a:pt x="2537888" y="-44673"/>
                  <a:pt x="2740151" y="49231"/>
                  <a:pt x="2857500" y="0"/>
                </a:cubicBezTo>
                <a:cubicBezTo>
                  <a:pt x="2974849" y="-49231"/>
                  <a:pt x="3255516" y="63046"/>
                  <a:pt x="3429000" y="0"/>
                </a:cubicBezTo>
                <a:cubicBezTo>
                  <a:pt x="3602484" y="-63046"/>
                  <a:pt x="3718639" y="21492"/>
                  <a:pt x="3954780" y="0"/>
                </a:cubicBezTo>
                <a:cubicBezTo>
                  <a:pt x="4190921" y="-21492"/>
                  <a:pt x="4438496" y="38017"/>
                  <a:pt x="4572000" y="0"/>
                </a:cubicBezTo>
                <a:cubicBezTo>
                  <a:pt x="4577892" y="189602"/>
                  <a:pt x="4558943" y="327741"/>
                  <a:pt x="4572000" y="461665"/>
                </a:cubicBezTo>
                <a:cubicBezTo>
                  <a:pt x="4412084" y="467783"/>
                  <a:pt x="4211802" y="442489"/>
                  <a:pt x="4091940" y="461665"/>
                </a:cubicBezTo>
                <a:cubicBezTo>
                  <a:pt x="3972078" y="480841"/>
                  <a:pt x="3684017" y="409671"/>
                  <a:pt x="3429000" y="461665"/>
                </a:cubicBezTo>
                <a:cubicBezTo>
                  <a:pt x="3173983" y="513659"/>
                  <a:pt x="2938944" y="388904"/>
                  <a:pt x="2811780" y="461665"/>
                </a:cubicBezTo>
                <a:cubicBezTo>
                  <a:pt x="2684616" y="534426"/>
                  <a:pt x="2500039" y="460445"/>
                  <a:pt x="2331720" y="461665"/>
                </a:cubicBezTo>
                <a:cubicBezTo>
                  <a:pt x="2163401" y="462885"/>
                  <a:pt x="1906486" y="458674"/>
                  <a:pt x="1760220" y="461665"/>
                </a:cubicBezTo>
                <a:cubicBezTo>
                  <a:pt x="1613954" y="464656"/>
                  <a:pt x="1258601" y="453683"/>
                  <a:pt x="1097280" y="461665"/>
                </a:cubicBezTo>
                <a:cubicBezTo>
                  <a:pt x="935959" y="469647"/>
                  <a:pt x="433726" y="455892"/>
                  <a:pt x="0" y="461665"/>
                </a:cubicBezTo>
                <a:cubicBezTo>
                  <a:pt x="-26363" y="234457"/>
                  <a:pt x="35338" y="192202"/>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3492949642">
                  <ask:type>
                    <ask:lineSketchScribble/>
                  </ask:type>
                </ask:lineSketchStyleProps>
              </a:ext>
            </a:extLst>
          </a:ln>
          <a:effectLst>
            <a:outerShdw blurRad="63500" sx="102000" sy="102000" algn="ctr" rotWithShape="0">
              <a:prstClr val="black">
                <a:alpha val="40000"/>
              </a:prstClr>
            </a:outerShdw>
          </a:effectLst>
        </p:spPr>
        <p:txBody>
          <a:bodyPr vert="horz" lIns="91440" tIns="91440" rIns="91440" bIns="91440" rtlCol="0">
            <a:spAutoFit/>
          </a:bodyPr>
          <a:lstStyle/>
          <a:p>
            <a:pPr marL="0" indent="0" algn="ctr">
              <a:buNone/>
            </a:pPr>
            <a:r>
              <a:rPr lang="en-US" dirty="0"/>
              <a:t>Renewing state-issued ID cards</a:t>
            </a:r>
          </a:p>
        </p:txBody>
      </p:sp>
      <p:sp>
        <p:nvSpPr>
          <p:cNvPr id="16" name="Content Placeholder 15">
            <a:extLst>
              <a:ext uri="{FF2B5EF4-FFF2-40B4-BE49-F238E27FC236}">
                <a16:creationId xmlns:a16="http://schemas.microsoft.com/office/drawing/2014/main" id="{D91EAF27-9F1C-3E05-C827-CD6A9AACB49A}"/>
              </a:ext>
            </a:extLst>
          </p:cNvPr>
          <p:cNvSpPr>
            <a:spLocks noGrp="1"/>
          </p:cNvSpPr>
          <p:nvPr>
            <p:ph sz="quarter" idx="16"/>
          </p:nvPr>
        </p:nvSpPr>
        <p:spPr>
          <a:xfrm>
            <a:off x="6355080" y="5577840"/>
            <a:ext cx="4572000" cy="461665"/>
          </a:xfrm>
          <a:custGeom>
            <a:avLst/>
            <a:gdLst>
              <a:gd name="connsiteX0" fmla="*/ 0 w 4572000"/>
              <a:gd name="connsiteY0" fmla="*/ 0 h 461665"/>
              <a:gd name="connsiteX1" fmla="*/ 571500 w 4572000"/>
              <a:gd name="connsiteY1" fmla="*/ 0 h 461665"/>
              <a:gd name="connsiteX2" fmla="*/ 1188720 w 4572000"/>
              <a:gd name="connsiteY2" fmla="*/ 0 h 461665"/>
              <a:gd name="connsiteX3" fmla="*/ 1714500 w 4572000"/>
              <a:gd name="connsiteY3" fmla="*/ 0 h 461665"/>
              <a:gd name="connsiteX4" fmla="*/ 2194560 w 4572000"/>
              <a:gd name="connsiteY4" fmla="*/ 0 h 461665"/>
              <a:gd name="connsiteX5" fmla="*/ 2857500 w 4572000"/>
              <a:gd name="connsiteY5" fmla="*/ 0 h 461665"/>
              <a:gd name="connsiteX6" fmla="*/ 3337560 w 4572000"/>
              <a:gd name="connsiteY6" fmla="*/ 0 h 461665"/>
              <a:gd name="connsiteX7" fmla="*/ 3909060 w 4572000"/>
              <a:gd name="connsiteY7" fmla="*/ 0 h 461665"/>
              <a:gd name="connsiteX8" fmla="*/ 4572000 w 4572000"/>
              <a:gd name="connsiteY8" fmla="*/ 0 h 461665"/>
              <a:gd name="connsiteX9" fmla="*/ 4572000 w 4572000"/>
              <a:gd name="connsiteY9" fmla="*/ 461665 h 461665"/>
              <a:gd name="connsiteX10" fmla="*/ 4000500 w 4572000"/>
              <a:gd name="connsiteY10" fmla="*/ 461665 h 461665"/>
              <a:gd name="connsiteX11" fmla="*/ 3337560 w 4572000"/>
              <a:gd name="connsiteY11" fmla="*/ 461665 h 461665"/>
              <a:gd name="connsiteX12" fmla="*/ 2766060 w 4572000"/>
              <a:gd name="connsiteY12" fmla="*/ 461665 h 461665"/>
              <a:gd name="connsiteX13" fmla="*/ 2331720 w 4572000"/>
              <a:gd name="connsiteY13" fmla="*/ 461665 h 461665"/>
              <a:gd name="connsiteX14" fmla="*/ 1714500 w 4572000"/>
              <a:gd name="connsiteY14" fmla="*/ 461665 h 461665"/>
              <a:gd name="connsiteX15" fmla="*/ 1097280 w 4572000"/>
              <a:gd name="connsiteY15" fmla="*/ 461665 h 461665"/>
              <a:gd name="connsiteX16" fmla="*/ 662940 w 4572000"/>
              <a:gd name="connsiteY16" fmla="*/ 461665 h 461665"/>
              <a:gd name="connsiteX17" fmla="*/ 0 w 4572000"/>
              <a:gd name="connsiteY17" fmla="*/ 461665 h 461665"/>
              <a:gd name="connsiteX18" fmla="*/ 0 w 4572000"/>
              <a:gd name="connsiteY18" fmla="*/ 0 h 46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2000" h="461665" fill="none" extrusionOk="0">
                <a:moveTo>
                  <a:pt x="0" y="0"/>
                </a:moveTo>
                <a:cubicBezTo>
                  <a:pt x="199486" y="-53430"/>
                  <a:pt x="448495" y="68272"/>
                  <a:pt x="571500" y="0"/>
                </a:cubicBezTo>
                <a:cubicBezTo>
                  <a:pt x="694505" y="-68272"/>
                  <a:pt x="996488" y="31161"/>
                  <a:pt x="1188720" y="0"/>
                </a:cubicBezTo>
                <a:cubicBezTo>
                  <a:pt x="1380952" y="-31161"/>
                  <a:pt x="1466327" y="57431"/>
                  <a:pt x="1714500" y="0"/>
                </a:cubicBezTo>
                <a:cubicBezTo>
                  <a:pt x="1962673" y="-57431"/>
                  <a:pt x="2049526" y="4020"/>
                  <a:pt x="2194560" y="0"/>
                </a:cubicBezTo>
                <a:cubicBezTo>
                  <a:pt x="2339594" y="-4020"/>
                  <a:pt x="2537460" y="27383"/>
                  <a:pt x="2857500" y="0"/>
                </a:cubicBezTo>
                <a:cubicBezTo>
                  <a:pt x="3177540" y="-27383"/>
                  <a:pt x="3212053" y="14281"/>
                  <a:pt x="3337560" y="0"/>
                </a:cubicBezTo>
                <a:cubicBezTo>
                  <a:pt x="3463067" y="-14281"/>
                  <a:pt x="3759806" y="29690"/>
                  <a:pt x="3909060" y="0"/>
                </a:cubicBezTo>
                <a:cubicBezTo>
                  <a:pt x="4058314" y="-29690"/>
                  <a:pt x="4426595" y="38604"/>
                  <a:pt x="4572000" y="0"/>
                </a:cubicBezTo>
                <a:cubicBezTo>
                  <a:pt x="4593207" y="106170"/>
                  <a:pt x="4562234" y="345024"/>
                  <a:pt x="4572000" y="461665"/>
                </a:cubicBezTo>
                <a:cubicBezTo>
                  <a:pt x="4322545" y="470075"/>
                  <a:pt x="4236954" y="458239"/>
                  <a:pt x="4000500" y="461665"/>
                </a:cubicBezTo>
                <a:cubicBezTo>
                  <a:pt x="3764046" y="465091"/>
                  <a:pt x="3591909" y="408119"/>
                  <a:pt x="3337560" y="461665"/>
                </a:cubicBezTo>
                <a:cubicBezTo>
                  <a:pt x="3083211" y="515211"/>
                  <a:pt x="3025445" y="413499"/>
                  <a:pt x="2766060" y="461665"/>
                </a:cubicBezTo>
                <a:cubicBezTo>
                  <a:pt x="2506675" y="509831"/>
                  <a:pt x="2459966" y="438735"/>
                  <a:pt x="2331720" y="461665"/>
                </a:cubicBezTo>
                <a:cubicBezTo>
                  <a:pt x="2203474" y="484595"/>
                  <a:pt x="1842424" y="409205"/>
                  <a:pt x="1714500" y="461665"/>
                </a:cubicBezTo>
                <a:cubicBezTo>
                  <a:pt x="1586576" y="514125"/>
                  <a:pt x="1244686" y="445950"/>
                  <a:pt x="1097280" y="461665"/>
                </a:cubicBezTo>
                <a:cubicBezTo>
                  <a:pt x="949874" y="477380"/>
                  <a:pt x="863191" y="459433"/>
                  <a:pt x="662940" y="461665"/>
                </a:cubicBezTo>
                <a:cubicBezTo>
                  <a:pt x="462689" y="463897"/>
                  <a:pt x="309275" y="456014"/>
                  <a:pt x="0" y="461665"/>
                </a:cubicBezTo>
                <a:cubicBezTo>
                  <a:pt x="-39020" y="260427"/>
                  <a:pt x="24173" y="166386"/>
                  <a:pt x="0" y="0"/>
                </a:cubicBezTo>
                <a:close/>
              </a:path>
              <a:path w="4572000" h="461665" stroke="0" extrusionOk="0">
                <a:moveTo>
                  <a:pt x="0" y="0"/>
                </a:moveTo>
                <a:cubicBezTo>
                  <a:pt x="203580" y="-40620"/>
                  <a:pt x="266608" y="33256"/>
                  <a:pt x="525780" y="0"/>
                </a:cubicBezTo>
                <a:cubicBezTo>
                  <a:pt x="784952" y="-33256"/>
                  <a:pt x="914915" y="65010"/>
                  <a:pt x="1097280" y="0"/>
                </a:cubicBezTo>
                <a:cubicBezTo>
                  <a:pt x="1279645" y="-65010"/>
                  <a:pt x="1536612" y="46998"/>
                  <a:pt x="1760220" y="0"/>
                </a:cubicBezTo>
                <a:cubicBezTo>
                  <a:pt x="1983828" y="-46998"/>
                  <a:pt x="2074861" y="9062"/>
                  <a:pt x="2286000" y="0"/>
                </a:cubicBezTo>
                <a:cubicBezTo>
                  <a:pt x="2497139" y="-9062"/>
                  <a:pt x="2591989" y="13170"/>
                  <a:pt x="2766060" y="0"/>
                </a:cubicBezTo>
                <a:cubicBezTo>
                  <a:pt x="2940131" y="-13170"/>
                  <a:pt x="3084945" y="28813"/>
                  <a:pt x="3337560" y="0"/>
                </a:cubicBezTo>
                <a:cubicBezTo>
                  <a:pt x="3590175" y="-28813"/>
                  <a:pt x="3650418" y="33346"/>
                  <a:pt x="3863340" y="0"/>
                </a:cubicBezTo>
                <a:cubicBezTo>
                  <a:pt x="4076262" y="-33346"/>
                  <a:pt x="4324021" y="46752"/>
                  <a:pt x="4572000" y="0"/>
                </a:cubicBezTo>
                <a:cubicBezTo>
                  <a:pt x="4578495" y="139681"/>
                  <a:pt x="4526917" y="248852"/>
                  <a:pt x="4572000" y="461665"/>
                </a:cubicBezTo>
                <a:cubicBezTo>
                  <a:pt x="4460265" y="506694"/>
                  <a:pt x="4282682" y="460336"/>
                  <a:pt x="4137660" y="461665"/>
                </a:cubicBezTo>
                <a:cubicBezTo>
                  <a:pt x="3992638" y="462994"/>
                  <a:pt x="3909994" y="441675"/>
                  <a:pt x="3703320" y="461665"/>
                </a:cubicBezTo>
                <a:cubicBezTo>
                  <a:pt x="3496646" y="481655"/>
                  <a:pt x="3376658" y="432062"/>
                  <a:pt x="3086100" y="461665"/>
                </a:cubicBezTo>
                <a:cubicBezTo>
                  <a:pt x="2795542" y="491268"/>
                  <a:pt x="2807114" y="455449"/>
                  <a:pt x="2651760" y="461665"/>
                </a:cubicBezTo>
                <a:cubicBezTo>
                  <a:pt x="2496406" y="467881"/>
                  <a:pt x="2274547" y="426940"/>
                  <a:pt x="2080260" y="461665"/>
                </a:cubicBezTo>
                <a:cubicBezTo>
                  <a:pt x="1885973" y="496390"/>
                  <a:pt x="1776738" y="393586"/>
                  <a:pt x="1508760" y="461665"/>
                </a:cubicBezTo>
                <a:cubicBezTo>
                  <a:pt x="1240782" y="529744"/>
                  <a:pt x="1049991" y="440432"/>
                  <a:pt x="845820" y="461665"/>
                </a:cubicBezTo>
                <a:cubicBezTo>
                  <a:pt x="641649" y="482898"/>
                  <a:pt x="280102" y="424307"/>
                  <a:pt x="0" y="461665"/>
                </a:cubicBezTo>
                <a:cubicBezTo>
                  <a:pt x="-43393" y="362959"/>
                  <a:pt x="46439" y="220017"/>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516240314">
                  <ask:type>
                    <ask:lineSketchScribble/>
                  </ask:type>
                </ask:lineSketchStyleProps>
              </a:ext>
            </a:extLst>
          </a:ln>
          <a:effectLst>
            <a:outerShdw blurRad="63500" sx="102000" sy="102000" algn="ctr" rotWithShape="0">
              <a:prstClr val="black">
                <a:alpha val="40000"/>
              </a:prstClr>
            </a:outerShdw>
          </a:effectLst>
        </p:spPr>
        <p:txBody>
          <a:bodyPr vert="horz" lIns="91440" tIns="91440" rIns="91440" bIns="91440" rtlCol="0">
            <a:spAutoFit/>
          </a:bodyPr>
          <a:lstStyle/>
          <a:p>
            <a:pPr marL="0" indent="0" algn="ctr">
              <a:buNone/>
            </a:pPr>
            <a:r>
              <a:rPr lang="en-US" dirty="0"/>
              <a:t>Applying for an absentee ballot</a:t>
            </a:r>
          </a:p>
        </p:txBody>
      </p:sp>
      <p:sp>
        <p:nvSpPr>
          <p:cNvPr id="5" name="Slide Number Placeholder 4">
            <a:extLst>
              <a:ext uri="{FF2B5EF4-FFF2-40B4-BE49-F238E27FC236}">
                <a16:creationId xmlns:a16="http://schemas.microsoft.com/office/drawing/2014/main" id="{1122329A-6E06-D54B-DC89-CEC4D14A174A}"/>
              </a:ext>
            </a:extLst>
          </p:cNvPr>
          <p:cNvSpPr>
            <a:spLocks noGrp="1"/>
          </p:cNvSpPr>
          <p:nvPr>
            <p:ph type="sldNum" sz="quarter" idx="12"/>
          </p:nvPr>
        </p:nvSpPr>
        <p:spPr>
          <a:xfrm>
            <a:off x="10235275" y="6492875"/>
            <a:ext cx="683339" cy="365125"/>
          </a:xfrm>
        </p:spPr>
        <p:txBody>
          <a:bodyPr/>
          <a:lstStyle/>
          <a:p>
            <a:fld id="{ED34A2F8-48CC-B946-AC3D-040272C2FF0A}" type="slidenum">
              <a:rPr lang="en-US" smtClean="0"/>
              <a:pPr/>
              <a:t>25</a:t>
            </a:fld>
            <a:endParaRPr lang="en-US"/>
          </a:p>
        </p:txBody>
      </p:sp>
    </p:spTree>
    <p:extLst>
      <p:ext uri="{BB962C8B-B14F-4D97-AF65-F5344CB8AC3E}">
        <p14:creationId xmlns:p14="http://schemas.microsoft.com/office/powerpoint/2010/main" val="587311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09F7-058F-4C1A-370A-02CDEE35C2F8}"/>
              </a:ext>
            </a:extLst>
          </p:cNvPr>
          <p:cNvSpPr>
            <a:spLocks noGrp="1"/>
          </p:cNvSpPr>
          <p:nvPr>
            <p:ph type="title"/>
          </p:nvPr>
        </p:nvSpPr>
        <p:spPr>
          <a:xfrm>
            <a:off x="677333" y="609600"/>
            <a:ext cx="10681229" cy="1320800"/>
          </a:xfrm>
        </p:spPr>
        <p:txBody>
          <a:bodyPr/>
          <a:lstStyle/>
          <a:p>
            <a:r>
              <a:rPr lang="en-US" dirty="0"/>
              <a:t>The rights of people with disabilities are protected in businesses that are open to the public</a:t>
            </a:r>
          </a:p>
        </p:txBody>
      </p:sp>
      <p:sp>
        <p:nvSpPr>
          <p:cNvPr id="3" name="Content Placeholder 2">
            <a:extLst>
              <a:ext uri="{FF2B5EF4-FFF2-40B4-BE49-F238E27FC236}">
                <a16:creationId xmlns:a16="http://schemas.microsoft.com/office/drawing/2014/main" id="{8F20E78A-D6C9-4F03-8465-50D1BA7E5596}"/>
              </a:ext>
            </a:extLst>
          </p:cNvPr>
          <p:cNvSpPr>
            <a:spLocks noGrp="1"/>
          </p:cNvSpPr>
          <p:nvPr>
            <p:ph sz="half" idx="1"/>
          </p:nvPr>
        </p:nvSpPr>
        <p:spPr/>
        <p:txBody>
          <a:bodyPr>
            <a:normAutofit lnSpcReduction="10000"/>
          </a:bodyPr>
          <a:lstStyle/>
          <a:p>
            <a:pPr marL="0" indent="0">
              <a:buNone/>
            </a:pPr>
            <a:r>
              <a:rPr lang="en-US" dirty="0"/>
              <a:t>Every day, people living in the U.S. visit:</a:t>
            </a:r>
          </a:p>
          <a:p>
            <a:r>
              <a:rPr lang="en-US" dirty="0"/>
              <a:t>Hotels and restaurants.</a:t>
            </a:r>
          </a:p>
          <a:p>
            <a:r>
              <a:rPr lang="en-US" dirty="0"/>
              <a:t>Movie theaters and amusement parks.</a:t>
            </a:r>
          </a:p>
          <a:p>
            <a:r>
              <a:rPr lang="en-US" dirty="0"/>
              <a:t>Convention centers.</a:t>
            </a:r>
          </a:p>
          <a:p>
            <a:r>
              <a:rPr lang="en-US" dirty="0"/>
              <a:t>Doctors' offices and lawyers’ offices.</a:t>
            </a:r>
          </a:p>
          <a:p>
            <a:r>
              <a:rPr lang="en-US" dirty="0"/>
              <a:t>Grocery stores, pharmacies, and shopping malls.</a:t>
            </a:r>
          </a:p>
          <a:p>
            <a:r>
              <a:rPr lang="en-US" dirty="0"/>
              <a:t>Banks and libraries.</a:t>
            </a:r>
          </a:p>
          <a:p>
            <a:r>
              <a:rPr lang="en-US" dirty="0"/>
              <a:t>Private schools and day care centers.</a:t>
            </a:r>
          </a:p>
          <a:p>
            <a:r>
              <a:rPr lang="en-US" dirty="0"/>
              <a:t>Homeless shelters.</a:t>
            </a:r>
          </a:p>
          <a:p>
            <a:r>
              <a:rPr lang="en-US" dirty="0"/>
              <a:t>Fitness gyms and health spas.</a:t>
            </a:r>
          </a:p>
          <a:p>
            <a:r>
              <a:rPr lang="en-US" dirty="0"/>
              <a:t>Companies offering educational testing.</a:t>
            </a:r>
          </a:p>
        </p:txBody>
      </p:sp>
      <p:sp>
        <p:nvSpPr>
          <p:cNvPr id="4" name="Content Placeholder 3">
            <a:extLst>
              <a:ext uri="{FF2B5EF4-FFF2-40B4-BE49-F238E27FC236}">
                <a16:creationId xmlns:a16="http://schemas.microsoft.com/office/drawing/2014/main" id="{152B1B01-31CC-68A1-1B35-A032EA4A411C}"/>
              </a:ext>
            </a:extLst>
          </p:cNvPr>
          <p:cNvSpPr>
            <a:spLocks noGrp="1"/>
          </p:cNvSpPr>
          <p:nvPr>
            <p:ph sz="half" idx="2"/>
          </p:nvPr>
        </p:nvSpPr>
        <p:spPr>
          <a:xfrm>
            <a:off x="5784777" y="2238429"/>
            <a:ext cx="5250015" cy="4006225"/>
          </a:xfrm>
          <a:custGeom>
            <a:avLst/>
            <a:gdLst>
              <a:gd name="connsiteX0" fmla="*/ 0 w 5250015"/>
              <a:gd name="connsiteY0" fmla="*/ 0 h 4006225"/>
              <a:gd name="connsiteX1" fmla="*/ 635835 w 5250015"/>
              <a:gd name="connsiteY1" fmla="*/ 0 h 4006225"/>
              <a:gd name="connsiteX2" fmla="*/ 1061670 w 5250015"/>
              <a:gd name="connsiteY2" fmla="*/ 0 h 4006225"/>
              <a:gd name="connsiteX3" fmla="*/ 1697505 w 5250015"/>
              <a:gd name="connsiteY3" fmla="*/ 0 h 4006225"/>
              <a:gd name="connsiteX4" fmla="*/ 2228340 w 5250015"/>
              <a:gd name="connsiteY4" fmla="*/ 0 h 4006225"/>
              <a:gd name="connsiteX5" fmla="*/ 2759175 w 5250015"/>
              <a:gd name="connsiteY5" fmla="*/ 0 h 4006225"/>
              <a:gd name="connsiteX6" fmla="*/ 3185009 w 5250015"/>
              <a:gd name="connsiteY6" fmla="*/ 0 h 4006225"/>
              <a:gd name="connsiteX7" fmla="*/ 3715844 w 5250015"/>
              <a:gd name="connsiteY7" fmla="*/ 0 h 4006225"/>
              <a:gd name="connsiteX8" fmla="*/ 4351679 w 5250015"/>
              <a:gd name="connsiteY8" fmla="*/ 0 h 4006225"/>
              <a:gd name="connsiteX9" fmla="*/ 5250015 w 5250015"/>
              <a:gd name="connsiteY9" fmla="*/ 0 h 4006225"/>
              <a:gd name="connsiteX10" fmla="*/ 5250015 w 5250015"/>
              <a:gd name="connsiteY10" fmla="*/ 612380 h 4006225"/>
              <a:gd name="connsiteX11" fmla="*/ 5250015 w 5250015"/>
              <a:gd name="connsiteY11" fmla="*/ 1184698 h 4006225"/>
              <a:gd name="connsiteX12" fmla="*/ 5250015 w 5250015"/>
              <a:gd name="connsiteY12" fmla="*/ 1797078 h 4006225"/>
              <a:gd name="connsiteX13" fmla="*/ 5250015 w 5250015"/>
              <a:gd name="connsiteY13" fmla="*/ 2409458 h 4006225"/>
              <a:gd name="connsiteX14" fmla="*/ 5250015 w 5250015"/>
              <a:gd name="connsiteY14" fmla="*/ 2901652 h 4006225"/>
              <a:gd name="connsiteX15" fmla="*/ 5250015 w 5250015"/>
              <a:gd name="connsiteY15" fmla="*/ 3473969 h 4006225"/>
              <a:gd name="connsiteX16" fmla="*/ 5250015 w 5250015"/>
              <a:gd name="connsiteY16" fmla="*/ 4006225 h 4006225"/>
              <a:gd name="connsiteX17" fmla="*/ 4771680 w 5250015"/>
              <a:gd name="connsiteY17" fmla="*/ 4006225 h 4006225"/>
              <a:gd name="connsiteX18" fmla="*/ 4188345 w 5250015"/>
              <a:gd name="connsiteY18" fmla="*/ 4006225 h 4006225"/>
              <a:gd name="connsiteX19" fmla="*/ 3762511 w 5250015"/>
              <a:gd name="connsiteY19" fmla="*/ 4006225 h 4006225"/>
              <a:gd name="connsiteX20" fmla="*/ 3179176 w 5250015"/>
              <a:gd name="connsiteY20" fmla="*/ 4006225 h 4006225"/>
              <a:gd name="connsiteX21" fmla="*/ 2543341 w 5250015"/>
              <a:gd name="connsiteY21" fmla="*/ 4006225 h 4006225"/>
              <a:gd name="connsiteX22" fmla="*/ 1855005 w 5250015"/>
              <a:gd name="connsiteY22" fmla="*/ 4006225 h 4006225"/>
              <a:gd name="connsiteX23" fmla="*/ 1219170 w 5250015"/>
              <a:gd name="connsiteY23" fmla="*/ 4006225 h 4006225"/>
              <a:gd name="connsiteX24" fmla="*/ 688335 w 5250015"/>
              <a:gd name="connsiteY24" fmla="*/ 4006225 h 4006225"/>
              <a:gd name="connsiteX25" fmla="*/ 0 w 5250015"/>
              <a:gd name="connsiteY25" fmla="*/ 4006225 h 4006225"/>
              <a:gd name="connsiteX26" fmla="*/ 0 w 5250015"/>
              <a:gd name="connsiteY26" fmla="*/ 3393845 h 4006225"/>
              <a:gd name="connsiteX27" fmla="*/ 0 w 5250015"/>
              <a:gd name="connsiteY27" fmla="*/ 2781465 h 4006225"/>
              <a:gd name="connsiteX28" fmla="*/ 0 w 5250015"/>
              <a:gd name="connsiteY28" fmla="*/ 2289271 h 4006225"/>
              <a:gd name="connsiteX29" fmla="*/ 0 w 5250015"/>
              <a:gd name="connsiteY29" fmla="*/ 1716954 h 4006225"/>
              <a:gd name="connsiteX30" fmla="*/ 0 w 5250015"/>
              <a:gd name="connsiteY30" fmla="*/ 1184698 h 4006225"/>
              <a:gd name="connsiteX31" fmla="*/ 0 w 5250015"/>
              <a:gd name="connsiteY31" fmla="*/ 652442 h 4006225"/>
              <a:gd name="connsiteX32" fmla="*/ 0 w 5250015"/>
              <a:gd name="connsiteY32" fmla="*/ 0 h 40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50015" h="4006225" fill="none" extrusionOk="0">
                <a:moveTo>
                  <a:pt x="0" y="0"/>
                </a:moveTo>
                <a:cubicBezTo>
                  <a:pt x="230470" y="-374"/>
                  <a:pt x="327989" y="62219"/>
                  <a:pt x="635835" y="0"/>
                </a:cubicBezTo>
                <a:cubicBezTo>
                  <a:pt x="943682" y="-62219"/>
                  <a:pt x="876846" y="36123"/>
                  <a:pt x="1061670" y="0"/>
                </a:cubicBezTo>
                <a:cubicBezTo>
                  <a:pt x="1246494" y="-36123"/>
                  <a:pt x="1480194" y="57557"/>
                  <a:pt x="1697505" y="0"/>
                </a:cubicBezTo>
                <a:cubicBezTo>
                  <a:pt x="1914817" y="-57557"/>
                  <a:pt x="2046521" y="56397"/>
                  <a:pt x="2228340" y="0"/>
                </a:cubicBezTo>
                <a:cubicBezTo>
                  <a:pt x="2410159" y="-56397"/>
                  <a:pt x="2632311" y="53009"/>
                  <a:pt x="2759175" y="0"/>
                </a:cubicBezTo>
                <a:cubicBezTo>
                  <a:pt x="2886040" y="-53009"/>
                  <a:pt x="3062986" y="8208"/>
                  <a:pt x="3185009" y="0"/>
                </a:cubicBezTo>
                <a:cubicBezTo>
                  <a:pt x="3307032" y="-8208"/>
                  <a:pt x="3518358" y="31404"/>
                  <a:pt x="3715844" y="0"/>
                </a:cubicBezTo>
                <a:cubicBezTo>
                  <a:pt x="3913331" y="-31404"/>
                  <a:pt x="4196395" y="48527"/>
                  <a:pt x="4351679" y="0"/>
                </a:cubicBezTo>
                <a:cubicBezTo>
                  <a:pt x="4506963" y="-48527"/>
                  <a:pt x="4957193" y="81900"/>
                  <a:pt x="5250015" y="0"/>
                </a:cubicBezTo>
                <a:cubicBezTo>
                  <a:pt x="5275256" y="176184"/>
                  <a:pt x="5197837" y="321317"/>
                  <a:pt x="5250015" y="612380"/>
                </a:cubicBezTo>
                <a:cubicBezTo>
                  <a:pt x="5302193" y="903443"/>
                  <a:pt x="5195334" y="1056294"/>
                  <a:pt x="5250015" y="1184698"/>
                </a:cubicBezTo>
                <a:cubicBezTo>
                  <a:pt x="5304696" y="1313102"/>
                  <a:pt x="5215034" y="1574630"/>
                  <a:pt x="5250015" y="1797078"/>
                </a:cubicBezTo>
                <a:cubicBezTo>
                  <a:pt x="5284996" y="2019526"/>
                  <a:pt x="5214979" y="2281677"/>
                  <a:pt x="5250015" y="2409458"/>
                </a:cubicBezTo>
                <a:cubicBezTo>
                  <a:pt x="5285051" y="2537239"/>
                  <a:pt x="5207361" y="2736106"/>
                  <a:pt x="5250015" y="2901652"/>
                </a:cubicBezTo>
                <a:cubicBezTo>
                  <a:pt x="5292669" y="3067198"/>
                  <a:pt x="5181966" y="3309523"/>
                  <a:pt x="5250015" y="3473969"/>
                </a:cubicBezTo>
                <a:cubicBezTo>
                  <a:pt x="5318064" y="3638415"/>
                  <a:pt x="5191911" y="3802828"/>
                  <a:pt x="5250015" y="4006225"/>
                </a:cubicBezTo>
                <a:cubicBezTo>
                  <a:pt x="5144838" y="4023447"/>
                  <a:pt x="4975763" y="3961473"/>
                  <a:pt x="4771680" y="4006225"/>
                </a:cubicBezTo>
                <a:cubicBezTo>
                  <a:pt x="4567597" y="4050977"/>
                  <a:pt x="4444304" y="3949010"/>
                  <a:pt x="4188345" y="4006225"/>
                </a:cubicBezTo>
                <a:cubicBezTo>
                  <a:pt x="3932386" y="4063440"/>
                  <a:pt x="3930656" y="3971562"/>
                  <a:pt x="3762511" y="4006225"/>
                </a:cubicBezTo>
                <a:cubicBezTo>
                  <a:pt x="3594366" y="4040888"/>
                  <a:pt x="3467575" y="4005982"/>
                  <a:pt x="3179176" y="4006225"/>
                </a:cubicBezTo>
                <a:cubicBezTo>
                  <a:pt x="2890777" y="4006468"/>
                  <a:pt x="2693777" y="3998548"/>
                  <a:pt x="2543341" y="4006225"/>
                </a:cubicBezTo>
                <a:cubicBezTo>
                  <a:pt x="2392906" y="4013902"/>
                  <a:pt x="2128246" y="3930877"/>
                  <a:pt x="1855005" y="4006225"/>
                </a:cubicBezTo>
                <a:cubicBezTo>
                  <a:pt x="1581764" y="4081573"/>
                  <a:pt x="1465399" y="4002623"/>
                  <a:pt x="1219170" y="4006225"/>
                </a:cubicBezTo>
                <a:cubicBezTo>
                  <a:pt x="972942" y="4009827"/>
                  <a:pt x="930916" y="3987600"/>
                  <a:pt x="688335" y="4006225"/>
                </a:cubicBezTo>
                <a:cubicBezTo>
                  <a:pt x="445755" y="4024850"/>
                  <a:pt x="186808" y="3961842"/>
                  <a:pt x="0" y="4006225"/>
                </a:cubicBezTo>
                <a:cubicBezTo>
                  <a:pt x="-10091" y="3721076"/>
                  <a:pt x="20893" y="3579293"/>
                  <a:pt x="0" y="3393845"/>
                </a:cubicBezTo>
                <a:cubicBezTo>
                  <a:pt x="-20893" y="3208397"/>
                  <a:pt x="27016" y="3058221"/>
                  <a:pt x="0" y="2781465"/>
                </a:cubicBezTo>
                <a:cubicBezTo>
                  <a:pt x="-27016" y="2504709"/>
                  <a:pt x="9912" y="2481363"/>
                  <a:pt x="0" y="2289271"/>
                </a:cubicBezTo>
                <a:cubicBezTo>
                  <a:pt x="-9912" y="2097179"/>
                  <a:pt x="49011" y="1992029"/>
                  <a:pt x="0" y="1716954"/>
                </a:cubicBezTo>
                <a:cubicBezTo>
                  <a:pt x="-49011" y="1441879"/>
                  <a:pt x="45520" y="1404671"/>
                  <a:pt x="0" y="1184698"/>
                </a:cubicBezTo>
                <a:cubicBezTo>
                  <a:pt x="-45520" y="964725"/>
                  <a:pt x="37381" y="805348"/>
                  <a:pt x="0" y="652442"/>
                </a:cubicBezTo>
                <a:cubicBezTo>
                  <a:pt x="-37381" y="499536"/>
                  <a:pt x="9133" y="275722"/>
                  <a:pt x="0" y="0"/>
                </a:cubicBezTo>
                <a:close/>
              </a:path>
              <a:path w="5250015" h="4006225" stroke="0" extrusionOk="0">
                <a:moveTo>
                  <a:pt x="0" y="0"/>
                </a:moveTo>
                <a:cubicBezTo>
                  <a:pt x="216906" y="-23965"/>
                  <a:pt x="267143" y="45321"/>
                  <a:pt x="478335" y="0"/>
                </a:cubicBezTo>
                <a:cubicBezTo>
                  <a:pt x="689528" y="-45321"/>
                  <a:pt x="860970" y="39398"/>
                  <a:pt x="956669" y="0"/>
                </a:cubicBezTo>
                <a:cubicBezTo>
                  <a:pt x="1052368" y="-39398"/>
                  <a:pt x="1328559" y="49377"/>
                  <a:pt x="1645005" y="0"/>
                </a:cubicBezTo>
                <a:cubicBezTo>
                  <a:pt x="1961451" y="-49377"/>
                  <a:pt x="2123619" y="39002"/>
                  <a:pt x="2333340" y="0"/>
                </a:cubicBezTo>
                <a:cubicBezTo>
                  <a:pt x="2543062" y="-39002"/>
                  <a:pt x="2563767" y="45064"/>
                  <a:pt x="2759175" y="0"/>
                </a:cubicBezTo>
                <a:cubicBezTo>
                  <a:pt x="2954583" y="-45064"/>
                  <a:pt x="3167292" y="56376"/>
                  <a:pt x="3447510" y="0"/>
                </a:cubicBezTo>
                <a:cubicBezTo>
                  <a:pt x="3727728" y="-56376"/>
                  <a:pt x="3766861" y="18634"/>
                  <a:pt x="4083345" y="0"/>
                </a:cubicBezTo>
                <a:cubicBezTo>
                  <a:pt x="4399829" y="-18634"/>
                  <a:pt x="5012636" y="18345"/>
                  <a:pt x="5250015" y="0"/>
                </a:cubicBezTo>
                <a:cubicBezTo>
                  <a:pt x="5276948" y="139981"/>
                  <a:pt x="5182167" y="428656"/>
                  <a:pt x="5250015" y="612380"/>
                </a:cubicBezTo>
                <a:cubicBezTo>
                  <a:pt x="5317863" y="796104"/>
                  <a:pt x="5189625" y="962650"/>
                  <a:pt x="5250015" y="1264822"/>
                </a:cubicBezTo>
                <a:cubicBezTo>
                  <a:pt x="5310405" y="1566994"/>
                  <a:pt x="5225169" y="1619019"/>
                  <a:pt x="5250015" y="1716954"/>
                </a:cubicBezTo>
                <a:cubicBezTo>
                  <a:pt x="5274861" y="1814889"/>
                  <a:pt x="5197740" y="2089125"/>
                  <a:pt x="5250015" y="2289271"/>
                </a:cubicBezTo>
                <a:cubicBezTo>
                  <a:pt x="5302290" y="2489417"/>
                  <a:pt x="5248743" y="2764911"/>
                  <a:pt x="5250015" y="2901652"/>
                </a:cubicBezTo>
                <a:cubicBezTo>
                  <a:pt x="5251287" y="3038393"/>
                  <a:pt x="5221434" y="3149966"/>
                  <a:pt x="5250015" y="3353783"/>
                </a:cubicBezTo>
                <a:cubicBezTo>
                  <a:pt x="5278596" y="3557600"/>
                  <a:pt x="5200102" y="3767618"/>
                  <a:pt x="5250015" y="4006225"/>
                </a:cubicBezTo>
                <a:cubicBezTo>
                  <a:pt x="5093078" y="4016895"/>
                  <a:pt x="4990281" y="3961788"/>
                  <a:pt x="4771680" y="4006225"/>
                </a:cubicBezTo>
                <a:cubicBezTo>
                  <a:pt x="4553079" y="4050662"/>
                  <a:pt x="4350789" y="3939987"/>
                  <a:pt x="4188345" y="4006225"/>
                </a:cubicBezTo>
                <a:cubicBezTo>
                  <a:pt x="4025901" y="4072463"/>
                  <a:pt x="3848355" y="3965868"/>
                  <a:pt x="3657510" y="4006225"/>
                </a:cubicBezTo>
                <a:cubicBezTo>
                  <a:pt x="3466665" y="4046582"/>
                  <a:pt x="3306994" y="3982470"/>
                  <a:pt x="3126676" y="4006225"/>
                </a:cubicBezTo>
                <a:cubicBezTo>
                  <a:pt x="2946358" y="4029980"/>
                  <a:pt x="2800882" y="3977522"/>
                  <a:pt x="2648341" y="4006225"/>
                </a:cubicBezTo>
                <a:cubicBezTo>
                  <a:pt x="2495800" y="4034928"/>
                  <a:pt x="2205934" y="4002551"/>
                  <a:pt x="2065006" y="4006225"/>
                </a:cubicBezTo>
                <a:cubicBezTo>
                  <a:pt x="1924078" y="4009899"/>
                  <a:pt x="1800185" y="3999031"/>
                  <a:pt x="1639171" y="4006225"/>
                </a:cubicBezTo>
                <a:cubicBezTo>
                  <a:pt x="1478158" y="4013419"/>
                  <a:pt x="1206763" y="3973836"/>
                  <a:pt x="1055836" y="4006225"/>
                </a:cubicBezTo>
                <a:cubicBezTo>
                  <a:pt x="904909" y="4038614"/>
                  <a:pt x="723064" y="3988226"/>
                  <a:pt x="630002" y="4006225"/>
                </a:cubicBezTo>
                <a:cubicBezTo>
                  <a:pt x="536940" y="4024224"/>
                  <a:pt x="182585" y="3948727"/>
                  <a:pt x="0" y="4006225"/>
                </a:cubicBezTo>
                <a:cubicBezTo>
                  <a:pt x="-13557" y="3854896"/>
                  <a:pt x="26549" y="3640190"/>
                  <a:pt x="0" y="3514032"/>
                </a:cubicBezTo>
                <a:cubicBezTo>
                  <a:pt x="-26549" y="3387874"/>
                  <a:pt x="23153" y="3186395"/>
                  <a:pt x="0" y="2901652"/>
                </a:cubicBezTo>
                <a:cubicBezTo>
                  <a:pt x="-23153" y="2616909"/>
                  <a:pt x="555" y="2611363"/>
                  <a:pt x="0" y="2409458"/>
                </a:cubicBezTo>
                <a:cubicBezTo>
                  <a:pt x="-555" y="2207553"/>
                  <a:pt x="43677" y="2042044"/>
                  <a:pt x="0" y="1917265"/>
                </a:cubicBezTo>
                <a:cubicBezTo>
                  <a:pt x="-43677" y="1792486"/>
                  <a:pt x="44547" y="1501804"/>
                  <a:pt x="0" y="1385009"/>
                </a:cubicBezTo>
                <a:cubicBezTo>
                  <a:pt x="-44547" y="1268214"/>
                  <a:pt x="43944" y="1054101"/>
                  <a:pt x="0" y="852754"/>
                </a:cubicBezTo>
                <a:cubicBezTo>
                  <a:pt x="-43944" y="651407"/>
                  <a:pt x="86956" y="349880"/>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1159675395">
                  <ask:type>
                    <ask:lineSketchScribble/>
                  </ask:type>
                </ask:lineSketchStyleProps>
              </a:ext>
            </a:extLst>
          </a:ln>
          <a:effectLst>
            <a:outerShdw blurRad="63500" sx="102000" sy="102000" algn="c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lIns="182880" tIns="91440" rIns="182880" bIns="91440">
            <a:spAutoFit/>
          </a:bodyPr>
          <a:lstStyle/>
          <a:p>
            <a:pPr marL="0" indent="0">
              <a:buNone/>
            </a:pPr>
            <a:r>
              <a:rPr lang="en-US" sz="2400" dirty="0"/>
              <a:t>These businesses are examples of </a:t>
            </a:r>
            <a:r>
              <a:rPr lang="en-US" sz="2400" b="1" dirty="0"/>
              <a:t>places of public accommodation</a:t>
            </a:r>
            <a:r>
              <a:rPr lang="en-US" sz="2400" dirty="0"/>
              <a:t> that are open to the public.</a:t>
            </a:r>
          </a:p>
          <a:p>
            <a:pPr marL="0" indent="0">
              <a:buNone/>
            </a:pPr>
            <a:r>
              <a:rPr lang="en-US" sz="2400" dirty="0"/>
              <a:t>Public accommodations must ensure that people with disabilities have equal opportunity to participate in and benefit from the services, activities, and goods offered to all customers, patrons, or clients.</a:t>
            </a:r>
          </a:p>
        </p:txBody>
      </p:sp>
      <p:sp>
        <p:nvSpPr>
          <p:cNvPr id="5" name="Slide Number Placeholder 4">
            <a:extLst>
              <a:ext uri="{FF2B5EF4-FFF2-40B4-BE49-F238E27FC236}">
                <a16:creationId xmlns:a16="http://schemas.microsoft.com/office/drawing/2014/main" id="{DAA6CA88-AAF8-8371-6716-7AB90B087DCC}"/>
              </a:ext>
            </a:extLst>
          </p:cNvPr>
          <p:cNvSpPr>
            <a:spLocks noGrp="1"/>
          </p:cNvSpPr>
          <p:nvPr>
            <p:ph type="sldNum" sz="quarter" idx="12"/>
          </p:nvPr>
        </p:nvSpPr>
        <p:spPr/>
        <p:txBody>
          <a:bodyPr/>
          <a:lstStyle/>
          <a:p>
            <a:fld id="{ED34A2F8-48CC-B946-AC3D-040272C2FF0A}" type="slidenum">
              <a:rPr lang="en-US" smtClean="0"/>
              <a:pPr/>
              <a:t>26</a:t>
            </a:fld>
            <a:endParaRPr lang="en-US"/>
          </a:p>
        </p:txBody>
      </p:sp>
    </p:spTree>
    <p:extLst>
      <p:ext uri="{BB962C8B-B14F-4D97-AF65-F5344CB8AC3E}">
        <p14:creationId xmlns:p14="http://schemas.microsoft.com/office/powerpoint/2010/main" val="2736097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09F7-058F-4C1A-370A-02CDEE35C2F8}"/>
              </a:ext>
            </a:extLst>
          </p:cNvPr>
          <p:cNvSpPr>
            <a:spLocks noGrp="1"/>
          </p:cNvSpPr>
          <p:nvPr>
            <p:ph type="title"/>
          </p:nvPr>
        </p:nvSpPr>
        <p:spPr/>
        <p:txBody>
          <a:bodyPr/>
          <a:lstStyle/>
          <a:p>
            <a:r>
              <a:rPr lang="en-US" dirty="0"/>
              <a:t>Public accommodations’ responsibilities</a:t>
            </a:r>
          </a:p>
        </p:txBody>
      </p:sp>
      <p:sp>
        <p:nvSpPr>
          <p:cNvPr id="9" name="Text Placeholder 8">
            <a:extLst>
              <a:ext uri="{FF2B5EF4-FFF2-40B4-BE49-F238E27FC236}">
                <a16:creationId xmlns:a16="http://schemas.microsoft.com/office/drawing/2014/main" id="{93CCA292-B90A-200F-0BB9-CE0F382828BF}"/>
              </a:ext>
            </a:extLst>
          </p:cNvPr>
          <p:cNvSpPr>
            <a:spLocks noGrp="1"/>
          </p:cNvSpPr>
          <p:nvPr>
            <p:ph type="body" idx="1"/>
          </p:nvPr>
        </p:nvSpPr>
        <p:spPr>
          <a:xfrm>
            <a:off x="675743" y="1935225"/>
            <a:ext cx="10241279" cy="576262"/>
          </a:xfrm>
        </p:spPr>
        <p:txBody>
          <a:bodyPr/>
          <a:lstStyle/>
          <a:p>
            <a:r>
              <a:rPr lang="en-US" dirty="0"/>
              <a:t>To ensure that people with disabilities have equal opportunity to use and access the goods, services, and facilities of public accommodations, businesses and non-profits must:</a:t>
            </a:r>
          </a:p>
        </p:txBody>
      </p:sp>
      <p:sp>
        <p:nvSpPr>
          <p:cNvPr id="3" name="Content Placeholder 2">
            <a:extLst>
              <a:ext uri="{FF2B5EF4-FFF2-40B4-BE49-F238E27FC236}">
                <a16:creationId xmlns:a16="http://schemas.microsoft.com/office/drawing/2014/main" id="{8F20E78A-D6C9-4F03-8465-50D1BA7E5596}"/>
              </a:ext>
            </a:extLst>
          </p:cNvPr>
          <p:cNvSpPr>
            <a:spLocks noGrp="1"/>
          </p:cNvSpPr>
          <p:nvPr>
            <p:ph sz="half" idx="2"/>
          </p:nvPr>
        </p:nvSpPr>
        <p:spPr>
          <a:xfrm>
            <a:off x="676656" y="3584448"/>
            <a:ext cx="3200400" cy="1874519"/>
          </a:xfrm>
          <a:custGeom>
            <a:avLst/>
            <a:gdLst>
              <a:gd name="connsiteX0" fmla="*/ 0 w 3200400"/>
              <a:gd name="connsiteY0" fmla="*/ 0 h 1874519"/>
              <a:gd name="connsiteX1" fmla="*/ 533400 w 3200400"/>
              <a:gd name="connsiteY1" fmla="*/ 0 h 1874519"/>
              <a:gd name="connsiteX2" fmla="*/ 970788 w 3200400"/>
              <a:gd name="connsiteY2" fmla="*/ 0 h 1874519"/>
              <a:gd name="connsiteX3" fmla="*/ 1408176 w 3200400"/>
              <a:gd name="connsiteY3" fmla="*/ 0 h 1874519"/>
              <a:gd name="connsiteX4" fmla="*/ 2005584 w 3200400"/>
              <a:gd name="connsiteY4" fmla="*/ 0 h 1874519"/>
              <a:gd name="connsiteX5" fmla="*/ 2570988 w 3200400"/>
              <a:gd name="connsiteY5" fmla="*/ 0 h 1874519"/>
              <a:gd name="connsiteX6" fmla="*/ 3200400 w 3200400"/>
              <a:gd name="connsiteY6" fmla="*/ 0 h 1874519"/>
              <a:gd name="connsiteX7" fmla="*/ 3200400 w 3200400"/>
              <a:gd name="connsiteY7" fmla="*/ 412394 h 1874519"/>
              <a:gd name="connsiteX8" fmla="*/ 3200400 w 3200400"/>
              <a:gd name="connsiteY8" fmla="*/ 881024 h 1874519"/>
              <a:gd name="connsiteX9" fmla="*/ 3200400 w 3200400"/>
              <a:gd name="connsiteY9" fmla="*/ 1387144 h 1874519"/>
              <a:gd name="connsiteX10" fmla="*/ 3200400 w 3200400"/>
              <a:gd name="connsiteY10" fmla="*/ 1874519 h 1874519"/>
              <a:gd name="connsiteX11" fmla="*/ 2634996 w 3200400"/>
              <a:gd name="connsiteY11" fmla="*/ 1874519 h 1874519"/>
              <a:gd name="connsiteX12" fmla="*/ 2069592 w 3200400"/>
              <a:gd name="connsiteY12" fmla="*/ 1874519 h 1874519"/>
              <a:gd name="connsiteX13" fmla="*/ 1504188 w 3200400"/>
              <a:gd name="connsiteY13" fmla="*/ 1874519 h 1874519"/>
              <a:gd name="connsiteX14" fmla="*/ 970788 w 3200400"/>
              <a:gd name="connsiteY14" fmla="*/ 1874519 h 1874519"/>
              <a:gd name="connsiteX15" fmla="*/ 0 w 3200400"/>
              <a:gd name="connsiteY15" fmla="*/ 1874519 h 1874519"/>
              <a:gd name="connsiteX16" fmla="*/ 0 w 3200400"/>
              <a:gd name="connsiteY16" fmla="*/ 1424634 h 1874519"/>
              <a:gd name="connsiteX17" fmla="*/ 0 w 3200400"/>
              <a:gd name="connsiteY17" fmla="*/ 937260 h 1874519"/>
              <a:gd name="connsiteX18" fmla="*/ 0 w 3200400"/>
              <a:gd name="connsiteY18" fmla="*/ 506120 h 1874519"/>
              <a:gd name="connsiteX19" fmla="*/ 0 w 3200400"/>
              <a:gd name="connsiteY19" fmla="*/ 0 h 1874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00400" h="1874519" fill="none" extrusionOk="0">
                <a:moveTo>
                  <a:pt x="0" y="0"/>
                </a:moveTo>
                <a:cubicBezTo>
                  <a:pt x="173974" y="-58061"/>
                  <a:pt x="286772" y="34627"/>
                  <a:pt x="533400" y="0"/>
                </a:cubicBezTo>
                <a:cubicBezTo>
                  <a:pt x="780028" y="-34627"/>
                  <a:pt x="870571" y="35908"/>
                  <a:pt x="970788" y="0"/>
                </a:cubicBezTo>
                <a:cubicBezTo>
                  <a:pt x="1071005" y="-35908"/>
                  <a:pt x="1269934" y="38308"/>
                  <a:pt x="1408176" y="0"/>
                </a:cubicBezTo>
                <a:cubicBezTo>
                  <a:pt x="1546418" y="-38308"/>
                  <a:pt x="1856830" y="31105"/>
                  <a:pt x="2005584" y="0"/>
                </a:cubicBezTo>
                <a:cubicBezTo>
                  <a:pt x="2154338" y="-31105"/>
                  <a:pt x="2323454" y="65970"/>
                  <a:pt x="2570988" y="0"/>
                </a:cubicBezTo>
                <a:cubicBezTo>
                  <a:pt x="2818522" y="-65970"/>
                  <a:pt x="3003398" y="19753"/>
                  <a:pt x="3200400" y="0"/>
                </a:cubicBezTo>
                <a:cubicBezTo>
                  <a:pt x="3224554" y="88553"/>
                  <a:pt x="3164998" y="263519"/>
                  <a:pt x="3200400" y="412394"/>
                </a:cubicBezTo>
                <a:cubicBezTo>
                  <a:pt x="3235802" y="561269"/>
                  <a:pt x="3144870" y="670019"/>
                  <a:pt x="3200400" y="881024"/>
                </a:cubicBezTo>
                <a:cubicBezTo>
                  <a:pt x="3255930" y="1092029"/>
                  <a:pt x="3178741" y="1174453"/>
                  <a:pt x="3200400" y="1387144"/>
                </a:cubicBezTo>
                <a:cubicBezTo>
                  <a:pt x="3222059" y="1599835"/>
                  <a:pt x="3155469" y="1680806"/>
                  <a:pt x="3200400" y="1874519"/>
                </a:cubicBezTo>
                <a:cubicBezTo>
                  <a:pt x="2976191" y="1901558"/>
                  <a:pt x="2911292" y="1824771"/>
                  <a:pt x="2634996" y="1874519"/>
                </a:cubicBezTo>
                <a:cubicBezTo>
                  <a:pt x="2358700" y="1924267"/>
                  <a:pt x="2331003" y="1811481"/>
                  <a:pt x="2069592" y="1874519"/>
                </a:cubicBezTo>
                <a:cubicBezTo>
                  <a:pt x="1808181" y="1937557"/>
                  <a:pt x="1684620" y="1848105"/>
                  <a:pt x="1504188" y="1874519"/>
                </a:cubicBezTo>
                <a:cubicBezTo>
                  <a:pt x="1323756" y="1900933"/>
                  <a:pt x="1123478" y="1859051"/>
                  <a:pt x="970788" y="1874519"/>
                </a:cubicBezTo>
                <a:cubicBezTo>
                  <a:pt x="818098" y="1889987"/>
                  <a:pt x="317252" y="1779585"/>
                  <a:pt x="0" y="1874519"/>
                </a:cubicBezTo>
                <a:cubicBezTo>
                  <a:pt x="-37662" y="1679863"/>
                  <a:pt x="45048" y="1530247"/>
                  <a:pt x="0" y="1424634"/>
                </a:cubicBezTo>
                <a:cubicBezTo>
                  <a:pt x="-45048" y="1319021"/>
                  <a:pt x="31018" y="1133191"/>
                  <a:pt x="0" y="937260"/>
                </a:cubicBezTo>
                <a:cubicBezTo>
                  <a:pt x="-31018" y="741329"/>
                  <a:pt x="36088" y="666219"/>
                  <a:pt x="0" y="506120"/>
                </a:cubicBezTo>
                <a:cubicBezTo>
                  <a:pt x="-36088" y="346021"/>
                  <a:pt x="10086" y="131636"/>
                  <a:pt x="0" y="0"/>
                </a:cubicBezTo>
                <a:close/>
              </a:path>
              <a:path w="3200400" h="1874519" stroke="0" extrusionOk="0">
                <a:moveTo>
                  <a:pt x="0" y="0"/>
                </a:moveTo>
                <a:cubicBezTo>
                  <a:pt x="105518" y="-6150"/>
                  <a:pt x="361656" y="25290"/>
                  <a:pt x="469392" y="0"/>
                </a:cubicBezTo>
                <a:cubicBezTo>
                  <a:pt x="577128" y="-25290"/>
                  <a:pt x="742238" y="21383"/>
                  <a:pt x="938784" y="0"/>
                </a:cubicBezTo>
                <a:cubicBezTo>
                  <a:pt x="1135330" y="-21383"/>
                  <a:pt x="1208695" y="45304"/>
                  <a:pt x="1408176" y="0"/>
                </a:cubicBezTo>
                <a:cubicBezTo>
                  <a:pt x="1607657" y="-45304"/>
                  <a:pt x="1650763" y="32502"/>
                  <a:pt x="1877568" y="0"/>
                </a:cubicBezTo>
                <a:cubicBezTo>
                  <a:pt x="2104373" y="-32502"/>
                  <a:pt x="2198142" y="14310"/>
                  <a:pt x="2378964" y="0"/>
                </a:cubicBezTo>
                <a:cubicBezTo>
                  <a:pt x="2559786" y="-14310"/>
                  <a:pt x="2881558" y="42895"/>
                  <a:pt x="3200400" y="0"/>
                </a:cubicBezTo>
                <a:cubicBezTo>
                  <a:pt x="3202074" y="164183"/>
                  <a:pt x="3174191" y="294488"/>
                  <a:pt x="3200400" y="412394"/>
                </a:cubicBezTo>
                <a:cubicBezTo>
                  <a:pt x="3226609" y="530300"/>
                  <a:pt x="3193663" y="695596"/>
                  <a:pt x="3200400" y="843534"/>
                </a:cubicBezTo>
                <a:cubicBezTo>
                  <a:pt x="3207137" y="991472"/>
                  <a:pt x="3158787" y="1087371"/>
                  <a:pt x="3200400" y="1274673"/>
                </a:cubicBezTo>
                <a:cubicBezTo>
                  <a:pt x="3242013" y="1461975"/>
                  <a:pt x="3179279" y="1610700"/>
                  <a:pt x="3200400" y="1874519"/>
                </a:cubicBezTo>
                <a:cubicBezTo>
                  <a:pt x="3104776" y="1893862"/>
                  <a:pt x="2936778" y="1835411"/>
                  <a:pt x="2763012" y="1874519"/>
                </a:cubicBezTo>
                <a:cubicBezTo>
                  <a:pt x="2589246" y="1913627"/>
                  <a:pt x="2527875" y="1824109"/>
                  <a:pt x="2293620" y="1874519"/>
                </a:cubicBezTo>
                <a:cubicBezTo>
                  <a:pt x="2059365" y="1924929"/>
                  <a:pt x="1971347" y="1818835"/>
                  <a:pt x="1792224" y="1874519"/>
                </a:cubicBezTo>
                <a:cubicBezTo>
                  <a:pt x="1613101" y="1930203"/>
                  <a:pt x="1521919" y="1819815"/>
                  <a:pt x="1322832" y="1874519"/>
                </a:cubicBezTo>
                <a:cubicBezTo>
                  <a:pt x="1123745" y="1929223"/>
                  <a:pt x="860946" y="1869840"/>
                  <a:pt x="725424" y="1874519"/>
                </a:cubicBezTo>
                <a:cubicBezTo>
                  <a:pt x="589902" y="1879198"/>
                  <a:pt x="305254" y="1837381"/>
                  <a:pt x="0" y="1874519"/>
                </a:cubicBezTo>
                <a:cubicBezTo>
                  <a:pt x="-21787" y="1661636"/>
                  <a:pt x="497" y="1639617"/>
                  <a:pt x="0" y="1405889"/>
                </a:cubicBezTo>
                <a:cubicBezTo>
                  <a:pt x="-497" y="1172161"/>
                  <a:pt x="13610" y="1081754"/>
                  <a:pt x="0" y="993495"/>
                </a:cubicBezTo>
                <a:cubicBezTo>
                  <a:pt x="-13610" y="905236"/>
                  <a:pt x="2297" y="755905"/>
                  <a:pt x="0" y="562356"/>
                </a:cubicBezTo>
                <a:cubicBezTo>
                  <a:pt x="-2297" y="368807"/>
                  <a:pt x="27223" y="166211"/>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1583662528">
                  <ask:type>
                    <ask:lineSketchScribble/>
                  </ask:type>
                </ask:lineSketchStyleProps>
              </a:ext>
            </a:extLst>
          </a:ln>
          <a:effectLst>
            <a:outerShdw blurRad="63500" sx="102000" sy="102000" algn="ctr"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nchor="ctr">
            <a:spAutoFit/>
          </a:bodyPr>
          <a:lstStyle/>
          <a:p>
            <a:pPr marL="0" indent="0" algn="ctr">
              <a:buNone/>
            </a:pPr>
            <a:r>
              <a:rPr lang="en-US" sz="2600" dirty="0"/>
              <a:t>Make reasonable modifications in policies, practices, and procedures.</a:t>
            </a:r>
          </a:p>
        </p:txBody>
      </p:sp>
      <p:sp>
        <p:nvSpPr>
          <p:cNvPr id="8" name="Content Placeholder 7">
            <a:extLst>
              <a:ext uri="{FF2B5EF4-FFF2-40B4-BE49-F238E27FC236}">
                <a16:creationId xmlns:a16="http://schemas.microsoft.com/office/drawing/2014/main" id="{63D55E18-3847-5E8B-145F-86C0E715F33B}"/>
              </a:ext>
            </a:extLst>
          </p:cNvPr>
          <p:cNvSpPr>
            <a:spLocks noGrp="1"/>
          </p:cNvSpPr>
          <p:nvPr>
            <p:ph sz="half" idx="14"/>
          </p:nvPr>
        </p:nvSpPr>
        <p:spPr>
          <a:xfrm>
            <a:off x="4197096" y="3584448"/>
            <a:ext cx="3200400" cy="1874519"/>
          </a:xfrm>
          <a:custGeom>
            <a:avLst/>
            <a:gdLst>
              <a:gd name="connsiteX0" fmla="*/ 0 w 3200400"/>
              <a:gd name="connsiteY0" fmla="*/ 0 h 1874519"/>
              <a:gd name="connsiteX1" fmla="*/ 565404 w 3200400"/>
              <a:gd name="connsiteY1" fmla="*/ 0 h 1874519"/>
              <a:gd name="connsiteX2" fmla="*/ 1162812 w 3200400"/>
              <a:gd name="connsiteY2" fmla="*/ 0 h 1874519"/>
              <a:gd name="connsiteX3" fmla="*/ 1664208 w 3200400"/>
              <a:gd name="connsiteY3" fmla="*/ 0 h 1874519"/>
              <a:gd name="connsiteX4" fmla="*/ 2101596 w 3200400"/>
              <a:gd name="connsiteY4" fmla="*/ 0 h 1874519"/>
              <a:gd name="connsiteX5" fmla="*/ 2538984 w 3200400"/>
              <a:gd name="connsiteY5" fmla="*/ 0 h 1874519"/>
              <a:gd name="connsiteX6" fmla="*/ 3200400 w 3200400"/>
              <a:gd name="connsiteY6" fmla="*/ 0 h 1874519"/>
              <a:gd name="connsiteX7" fmla="*/ 3200400 w 3200400"/>
              <a:gd name="connsiteY7" fmla="*/ 506120 h 1874519"/>
              <a:gd name="connsiteX8" fmla="*/ 3200400 w 3200400"/>
              <a:gd name="connsiteY8" fmla="*/ 937260 h 1874519"/>
              <a:gd name="connsiteX9" fmla="*/ 3200400 w 3200400"/>
              <a:gd name="connsiteY9" fmla="*/ 1349654 h 1874519"/>
              <a:gd name="connsiteX10" fmla="*/ 3200400 w 3200400"/>
              <a:gd name="connsiteY10" fmla="*/ 1874519 h 1874519"/>
              <a:gd name="connsiteX11" fmla="*/ 2667000 w 3200400"/>
              <a:gd name="connsiteY11" fmla="*/ 1874519 h 1874519"/>
              <a:gd name="connsiteX12" fmla="*/ 2069592 w 3200400"/>
              <a:gd name="connsiteY12" fmla="*/ 1874519 h 1874519"/>
              <a:gd name="connsiteX13" fmla="*/ 1600200 w 3200400"/>
              <a:gd name="connsiteY13" fmla="*/ 1874519 h 1874519"/>
              <a:gd name="connsiteX14" fmla="*/ 1130808 w 3200400"/>
              <a:gd name="connsiteY14" fmla="*/ 1874519 h 1874519"/>
              <a:gd name="connsiteX15" fmla="*/ 533400 w 3200400"/>
              <a:gd name="connsiteY15" fmla="*/ 1874519 h 1874519"/>
              <a:gd name="connsiteX16" fmla="*/ 0 w 3200400"/>
              <a:gd name="connsiteY16" fmla="*/ 1874519 h 1874519"/>
              <a:gd name="connsiteX17" fmla="*/ 0 w 3200400"/>
              <a:gd name="connsiteY17" fmla="*/ 1368399 h 1874519"/>
              <a:gd name="connsiteX18" fmla="*/ 0 w 3200400"/>
              <a:gd name="connsiteY18" fmla="*/ 862279 h 1874519"/>
              <a:gd name="connsiteX19" fmla="*/ 0 w 3200400"/>
              <a:gd name="connsiteY19" fmla="*/ 412394 h 1874519"/>
              <a:gd name="connsiteX20" fmla="*/ 0 w 3200400"/>
              <a:gd name="connsiteY20" fmla="*/ 0 h 1874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00400" h="1874519" fill="none" extrusionOk="0">
                <a:moveTo>
                  <a:pt x="0" y="0"/>
                </a:moveTo>
                <a:cubicBezTo>
                  <a:pt x="271382" y="-11896"/>
                  <a:pt x="301581" y="5132"/>
                  <a:pt x="565404" y="0"/>
                </a:cubicBezTo>
                <a:cubicBezTo>
                  <a:pt x="829227" y="-5132"/>
                  <a:pt x="908342" y="65726"/>
                  <a:pt x="1162812" y="0"/>
                </a:cubicBezTo>
                <a:cubicBezTo>
                  <a:pt x="1417282" y="-65726"/>
                  <a:pt x="1460071" y="48148"/>
                  <a:pt x="1664208" y="0"/>
                </a:cubicBezTo>
                <a:cubicBezTo>
                  <a:pt x="1868345" y="-48148"/>
                  <a:pt x="1965632" y="29096"/>
                  <a:pt x="2101596" y="0"/>
                </a:cubicBezTo>
                <a:cubicBezTo>
                  <a:pt x="2237560" y="-29096"/>
                  <a:pt x="2405566" y="13889"/>
                  <a:pt x="2538984" y="0"/>
                </a:cubicBezTo>
                <a:cubicBezTo>
                  <a:pt x="2672402" y="-13889"/>
                  <a:pt x="2981446" y="18779"/>
                  <a:pt x="3200400" y="0"/>
                </a:cubicBezTo>
                <a:cubicBezTo>
                  <a:pt x="3217784" y="168801"/>
                  <a:pt x="3188630" y="354199"/>
                  <a:pt x="3200400" y="506120"/>
                </a:cubicBezTo>
                <a:cubicBezTo>
                  <a:pt x="3212170" y="658041"/>
                  <a:pt x="3148672" y="733592"/>
                  <a:pt x="3200400" y="937260"/>
                </a:cubicBezTo>
                <a:cubicBezTo>
                  <a:pt x="3252128" y="1140928"/>
                  <a:pt x="3154095" y="1233697"/>
                  <a:pt x="3200400" y="1349654"/>
                </a:cubicBezTo>
                <a:cubicBezTo>
                  <a:pt x="3246705" y="1465611"/>
                  <a:pt x="3148476" y="1636620"/>
                  <a:pt x="3200400" y="1874519"/>
                </a:cubicBezTo>
                <a:cubicBezTo>
                  <a:pt x="3062785" y="1890838"/>
                  <a:pt x="2782812" y="1822034"/>
                  <a:pt x="2667000" y="1874519"/>
                </a:cubicBezTo>
                <a:cubicBezTo>
                  <a:pt x="2551188" y="1927004"/>
                  <a:pt x="2259103" y="1804782"/>
                  <a:pt x="2069592" y="1874519"/>
                </a:cubicBezTo>
                <a:cubicBezTo>
                  <a:pt x="1880081" y="1944256"/>
                  <a:pt x="1716025" y="1836465"/>
                  <a:pt x="1600200" y="1874519"/>
                </a:cubicBezTo>
                <a:cubicBezTo>
                  <a:pt x="1484375" y="1912573"/>
                  <a:pt x="1260180" y="1873486"/>
                  <a:pt x="1130808" y="1874519"/>
                </a:cubicBezTo>
                <a:cubicBezTo>
                  <a:pt x="1001436" y="1875552"/>
                  <a:pt x="732907" y="1872490"/>
                  <a:pt x="533400" y="1874519"/>
                </a:cubicBezTo>
                <a:cubicBezTo>
                  <a:pt x="333893" y="1876548"/>
                  <a:pt x="115229" y="1835851"/>
                  <a:pt x="0" y="1874519"/>
                </a:cubicBezTo>
                <a:cubicBezTo>
                  <a:pt x="-11113" y="1756016"/>
                  <a:pt x="10794" y="1527717"/>
                  <a:pt x="0" y="1368399"/>
                </a:cubicBezTo>
                <a:cubicBezTo>
                  <a:pt x="-10794" y="1209081"/>
                  <a:pt x="45442" y="1087039"/>
                  <a:pt x="0" y="862279"/>
                </a:cubicBezTo>
                <a:cubicBezTo>
                  <a:pt x="-45442" y="637519"/>
                  <a:pt x="34354" y="618627"/>
                  <a:pt x="0" y="412394"/>
                </a:cubicBezTo>
                <a:cubicBezTo>
                  <a:pt x="-34354" y="206162"/>
                  <a:pt x="41522" y="156186"/>
                  <a:pt x="0" y="0"/>
                </a:cubicBezTo>
                <a:close/>
              </a:path>
              <a:path w="3200400" h="1874519" stroke="0" extrusionOk="0">
                <a:moveTo>
                  <a:pt x="0" y="0"/>
                </a:moveTo>
                <a:cubicBezTo>
                  <a:pt x="156895" y="-41990"/>
                  <a:pt x="357505" y="62872"/>
                  <a:pt x="565404" y="0"/>
                </a:cubicBezTo>
                <a:cubicBezTo>
                  <a:pt x="773303" y="-62872"/>
                  <a:pt x="989862" y="64578"/>
                  <a:pt x="1162812" y="0"/>
                </a:cubicBezTo>
                <a:cubicBezTo>
                  <a:pt x="1335762" y="-64578"/>
                  <a:pt x="1583368" y="9874"/>
                  <a:pt x="1696212" y="0"/>
                </a:cubicBezTo>
                <a:cubicBezTo>
                  <a:pt x="1809056" y="-9874"/>
                  <a:pt x="1953342" y="16144"/>
                  <a:pt x="2165604" y="0"/>
                </a:cubicBezTo>
                <a:cubicBezTo>
                  <a:pt x="2377866" y="-16144"/>
                  <a:pt x="2442462" y="24932"/>
                  <a:pt x="2667000" y="0"/>
                </a:cubicBezTo>
                <a:cubicBezTo>
                  <a:pt x="2891538" y="-24932"/>
                  <a:pt x="3081540" y="20877"/>
                  <a:pt x="3200400" y="0"/>
                </a:cubicBezTo>
                <a:cubicBezTo>
                  <a:pt x="3210717" y="206108"/>
                  <a:pt x="3190569" y="266260"/>
                  <a:pt x="3200400" y="487375"/>
                </a:cubicBezTo>
                <a:cubicBezTo>
                  <a:pt x="3210231" y="708490"/>
                  <a:pt x="3159803" y="746449"/>
                  <a:pt x="3200400" y="956005"/>
                </a:cubicBezTo>
                <a:cubicBezTo>
                  <a:pt x="3240997" y="1165561"/>
                  <a:pt x="3156868" y="1236335"/>
                  <a:pt x="3200400" y="1443380"/>
                </a:cubicBezTo>
                <a:cubicBezTo>
                  <a:pt x="3243932" y="1650426"/>
                  <a:pt x="3191442" y="1660244"/>
                  <a:pt x="3200400" y="1874519"/>
                </a:cubicBezTo>
                <a:cubicBezTo>
                  <a:pt x="3067792" y="1890053"/>
                  <a:pt x="2863422" y="1827477"/>
                  <a:pt x="2763012" y="1874519"/>
                </a:cubicBezTo>
                <a:cubicBezTo>
                  <a:pt x="2662602" y="1921561"/>
                  <a:pt x="2508343" y="1822983"/>
                  <a:pt x="2325624" y="1874519"/>
                </a:cubicBezTo>
                <a:cubicBezTo>
                  <a:pt x="2142905" y="1926055"/>
                  <a:pt x="2059755" y="1823251"/>
                  <a:pt x="1824228" y="1874519"/>
                </a:cubicBezTo>
                <a:cubicBezTo>
                  <a:pt x="1588701" y="1925787"/>
                  <a:pt x="1464874" y="1870568"/>
                  <a:pt x="1290828" y="1874519"/>
                </a:cubicBezTo>
                <a:cubicBezTo>
                  <a:pt x="1116782" y="1878470"/>
                  <a:pt x="995018" y="1834169"/>
                  <a:pt x="853440" y="1874519"/>
                </a:cubicBezTo>
                <a:cubicBezTo>
                  <a:pt x="711862" y="1914869"/>
                  <a:pt x="309353" y="1846905"/>
                  <a:pt x="0" y="1874519"/>
                </a:cubicBezTo>
                <a:cubicBezTo>
                  <a:pt x="-18831" y="1662389"/>
                  <a:pt x="10059" y="1550204"/>
                  <a:pt x="0" y="1368399"/>
                </a:cubicBezTo>
                <a:cubicBezTo>
                  <a:pt x="-10059" y="1186594"/>
                  <a:pt x="26504" y="1026986"/>
                  <a:pt x="0" y="918514"/>
                </a:cubicBezTo>
                <a:cubicBezTo>
                  <a:pt x="-26504" y="810043"/>
                  <a:pt x="38564" y="689160"/>
                  <a:pt x="0" y="487375"/>
                </a:cubicBezTo>
                <a:cubicBezTo>
                  <a:pt x="-38564" y="285590"/>
                  <a:pt x="11443" y="108935"/>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2247333275">
                  <ask:type>
                    <ask:lineSketchScribble/>
                  </ask:type>
                </ask:lineSketchStyleProps>
              </a:ext>
            </a:extLst>
          </a:ln>
          <a:effectLst>
            <a:outerShdw blurRad="63500" sx="102000" sy="102000" algn="ctr"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spAutoFit/>
          </a:bodyPr>
          <a:lstStyle/>
          <a:p>
            <a:pPr marL="0" indent="0" algn="ctr">
              <a:buNone/>
            </a:pPr>
            <a:r>
              <a:rPr lang="en-US" sz="2600" dirty="0"/>
              <a:t>Ensure</a:t>
            </a:r>
            <a:br>
              <a:rPr lang="en-US" sz="2600" dirty="0"/>
            </a:br>
            <a:r>
              <a:rPr lang="en-US" sz="2600" dirty="0"/>
              <a:t>effective communication.</a:t>
            </a:r>
          </a:p>
        </p:txBody>
      </p:sp>
      <p:sp>
        <p:nvSpPr>
          <p:cNvPr id="11" name="Content Placeholder 10">
            <a:extLst>
              <a:ext uri="{FF2B5EF4-FFF2-40B4-BE49-F238E27FC236}">
                <a16:creationId xmlns:a16="http://schemas.microsoft.com/office/drawing/2014/main" id="{81E60958-6DBA-DA3C-59A9-436B1AC0BB03}"/>
              </a:ext>
            </a:extLst>
          </p:cNvPr>
          <p:cNvSpPr>
            <a:spLocks noGrp="1"/>
          </p:cNvSpPr>
          <p:nvPr>
            <p:ph sz="quarter" idx="4"/>
          </p:nvPr>
        </p:nvSpPr>
        <p:spPr>
          <a:xfrm>
            <a:off x="7708392" y="3584448"/>
            <a:ext cx="3200400" cy="1874519"/>
          </a:xfrm>
          <a:custGeom>
            <a:avLst/>
            <a:gdLst>
              <a:gd name="connsiteX0" fmla="*/ 0 w 3200400"/>
              <a:gd name="connsiteY0" fmla="*/ 0 h 1874519"/>
              <a:gd name="connsiteX1" fmla="*/ 533400 w 3200400"/>
              <a:gd name="connsiteY1" fmla="*/ 0 h 1874519"/>
              <a:gd name="connsiteX2" fmla="*/ 970788 w 3200400"/>
              <a:gd name="connsiteY2" fmla="*/ 0 h 1874519"/>
              <a:gd name="connsiteX3" fmla="*/ 1408176 w 3200400"/>
              <a:gd name="connsiteY3" fmla="*/ 0 h 1874519"/>
              <a:gd name="connsiteX4" fmla="*/ 2005584 w 3200400"/>
              <a:gd name="connsiteY4" fmla="*/ 0 h 1874519"/>
              <a:gd name="connsiteX5" fmla="*/ 2570988 w 3200400"/>
              <a:gd name="connsiteY5" fmla="*/ 0 h 1874519"/>
              <a:gd name="connsiteX6" fmla="*/ 3200400 w 3200400"/>
              <a:gd name="connsiteY6" fmla="*/ 0 h 1874519"/>
              <a:gd name="connsiteX7" fmla="*/ 3200400 w 3200400"/>
              <a:gd name="connsiteY7" fmla="*/ 412394 h 1874519"/>
              <a:gd name="connsiteX8" fmla="*/ 3200400 w 3200400"/>
              <a:gd name="connsiteY8" fmla="*/ 881024 h 1874519"/>
              <a:gd name="connsiteX9" fmla="*/ 3200400 w 3200400"/>
              <a:gd name="connsiteY9" fmla="*/ 1387144 h 1874519"/>
              <a:gd name="connsiteX10" fmla="*/ 3200400 w 3200400"/>
              <a:gd name="connsiteY10" fmla="*/ 1874519 h 1874519"/>
              <a:gd name="connsiteX11" fmla="*/ 2634996 w 3200400"/>
              <a:gd name="connsiteY11" fmla="*/ 1874519 h 1874519"/>
              <a:gd name="connsiteX12" fmla="*/ 2069592 w 3200400"/>
              <a:gd name="connsiteY12" fmla="*/ 1874519 h 1874519"/>
              <a:gd name="connsiteX13" fmla="*/ 1504188 w 3200400"/>
              <a:gd name="connsiteY13" fmla="*/ 1874519 h 1874519"/>
              <a:gd name="connsiteX14" fmla="*/ 970788 w 3200400"/>
              <a:gd name="connsiteY14" fmla="*/ 1874519 h 1874519"/>
              <a:gd name="connsiteX15" fmla="*/ 0 w 3200400"/>
              <a:gd name="connsiteY15" fmla="*/ 1874519 h 1874519"/>
              <a:gd name="connsiteX16" fmla="*/ 0 w 3200400"/>
              <a:gd name="connsiteY16" fmla="*/ 1424634 h 1874519"/>
              <a:gd name="connsiteX17" fmla="*/ 0 w 3200400"/>
              <a:gd name="connsiteY17" fmla="*/ 937260 h 1874519"/>
              <a:gd name="connsiteX18" fmla="*/ 0 w 3200400"/>
              <a:gd name="connsiteY18" fmla="*/ 506120 h 1874519"/>
              <a:gd name="connsiteX19" fmla="*/ 0 w 3200400"/>
              <a:gd name="connsiteY19" fmla="*/ 0 h 1874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00400" h="1874519" fill="none" extrusionOk="0">
                <a:moveTo>
                  <a:pt x="0" y="0"/>
                </a:moveTo>
                <a:cubicBezTo>
                  <a:pt x="173974" y="-58061"/>
                  <a:pt x="286772" y="34627"/>
                  <a:pt x="533400" y="0"/>
                </a:cubicBezTo>
                <a:cubicBezTo>
                  <a:pt x="780028" y="-34627"/>
                  <a:pt x="870571" y="35908"/>
                  <a:pt x="970788" y="0"/>
                </a:cubicBezTo>
                <a:cubicBezTo>
                  <a:pt x="1071005" y="-35908"/>
                  <a:pt x="1269934" y="38308"/>
                  <a:pt x="1408176" y="0"/>
                </a:cubicBezTo>
                <a:cubicBezTo>
                  <a:pt x="1546418" y="-38308"/>
                  <a:pt x="1856830" y="31105"/>
                  <a:pt x="2005584" y="0"/>
                </a:cubicBezTo>
                <a:cubicBezTo>
                  <a:pt x="2154338" y="-31105"/>
                  <a:pt x="2323454" y="65970"/>
                  <a:pt x="2570988" y="0"/>
                </a:cubicBezTo>
                <a:cubicBezTo>
                  <a:pt x="2818522" y="-65970"/>
                  <a:pt x="3003398" y="19753"/>
                  <a:pt x="3200400" y="0"/>
                </a:cubicBezTo>
                <a:cubicBezTo>
                  <a:pt x="3224554" y="88553"/>
                  <a:pt x="3164998" y="263519"/>
                  <a:pt x="3200400" y="412394"/>
                </a:cubicBezTo>
                <a:cubicBezTo>
                  <a:pt x="3235802" y="561269"/>
                  <a:pt x="3144870" y="670019"/>
                  <a:pt x="3200400" y="881024"/>
                </a:cubicBezTo>
                <a:cubicBezTo>
                  <a:pt x="3255930" y="1092029"/>
                  <a:pt x="3178741" y="1174453"/>
                  <a:pt x="3200400" y="1387144"/>
                </a:cubicBezTo>
                <a:cubicBezTo>
                  <a:pt x="3222059" y="1599835"/>
                  <a:pt x="3155469" y="1680806"/>
                  <a:pt x="3200400" y="1874519"/>
                </a:cubicBezTo>
                <a:cubicBezTo>
                  <a:pt x="2976191" y="1901558"/>
                  <a:pt x="2911292" y="1824771"/>
                  <a:pt x="2634996" y="1874519"/>
                </a:cubicBezTo>
                <a:cubicBezTo>
                  <a:pt x="2358700" y="1924267"/>
                  <a:pt x="2331003" y="1811481"/>
                  <a:pt x="2069592" y="1874519"/>
                </a:cubicBezTo>
                <a:cubicBezTo>
                  <a:pt x="1808181" y="1937557"/>
                  <a:pt x="1684620" y="1848105"/>
                  <a:pt x="1504188" y="1874519"/>
                </a:cubicBezTo>
                <a:cubicBezTo>
                  <a:pt x="1323756" y="1900933"/>
                  <a:pt x="1123478" y="1859051"/>
                  <a:pt x="970788" y="1874519"/>
                </a:cubicBezTo>
                <a:cubicBezTo>
                  <a:pt x="818098" y="1889987"/>
                  <a:pt x="317252" y="1779585"/>
                  <a:pt x="0" y="1874519"/>
                </a:cubicBezTo>
                <a:cubicBezTo>
                  <a:pt x="-37662" y="1679863"/>
                  <a:pt x="45048" y="1530247"/>
                  <a:pt x="0" y="1424634"/>
                </a:cubicBezTo>
                <a:cubicBezTo>
                  <a:pt x="-45048" y="1319021"/>
                  <a:pt x="31018" y="1133191"/>
                  <a:pt x="0" y="937260"/>
                </a:cubicBezTo>
                <a:cubicBezTo>
                  <a:pt x="-31018" y="741329"/>
                  <a:pt x="36088" y="666219"/>
                  <a:pt x="0" y="506120"/>
                </a:cubicBezTo>
                <a:cubicBezTo>
                  <a:pt x="-36088" y="346021"/>
                  <a:pt x="10086" y="131636"/>
                  <a:pt x="0" y="0"/>
                </a:cubicBezTo>
                <a:close/>
              </a:path>
              <a:path w="3200400" h="1874519" stroke="0" extrusionOk="0">
                <a:moveTo>
                  <a:pt x="0" y="0"/>
                </a:moveTo>
                <a:cubicBezTo>
                  <a:pt x="105518" y="-6150"/>
                  <a:pt x="361656" y="25290"/>
                  <a:pt x="469392" y="0"/>
                </a:cubicBezTo>
                <a:cubicBezTo>
                  <a:pt x="577128" y="-25290"/>
                  <a:pt x="742238" y="21383"/>
                  <a:pt x="938784" y="0"/>
                </a:cubicBezTo>
                <a:cubicBezTo>
                  <a:pt x="1135330" y="-21383"/>
                  <a:pt x="1208695" y="45304"/>
                  <a:pt x="1408176" y="0"/>
                </a:cubicBezTo>
                <a:cubicBezTo>
                  <a:pt x="1607657" y="-45304"/>
                  <a:pt x="1650763" y="32502"/>
                  <a:pt x="1877568" y="0"/>
                </a:cubicBezTo>
                <a:cubicBezTo>
                  <a:pt x="2104373" y="-32502"/>
                  <a:pt x="2198142" y="14310"/>
                  <a:pt x="2378964" y="0"/>
                </a:cubicBezTo>
                <a:cubicBezTo>
                  <a:pt x="2559786" y="-14310"/>
                  <a:pt x="2881558" y="42895"/>
                  <a:pt x="3200400" y="0"/>
                </a:cubicBezTo>
                <a:cubicBezTo>
                  <a:pt x="3202074" y="164183"/>
                  <a:pt x="3174191" y="294488"/>
                  <a:pt x="3200400" y="412394"/>
                </a:cubicBezTo>
                <a:cubicBezTo>
                  <a:pt x="3226609" y="530300"/>
                  <a:pt x="3193663" y="695596"/>
                  <a:pt x="3200400" y="843534"/>
                </a:cubicBezTo>
                <a:cubicBezTo>
                  <a:pt x="3207137" y="991472"/>
                  <a:pt x="3158787" y="1087371"/>
                  <a:pt x="3200400" y="1274673"/>
                </a:cubicBezTo>
                <a:cubicBezTo>
                  <a:pt x="3242013" y="1461975"/>
                  <a:pt x="3179279" y="1610700"/>
                  <a:pt x="3200400" y="1874519"/>
                </a:cubicBezTo>
                <a:cubicBezTo>
                  <a:pt x="3104776" y="1893862"/>
                  <a:pt x="2936778" y="1835411"/>
                  <a:pt x="2763012" y="1874519"/>
                </a:cubicBezTo>
                <a:cubicBezTo>
                  <a:pt x="2589246" y="1913627"/>
                  <a:pt x="2527875" y="1824109"/>
                  <a:pt x="2293620" y="1874519"/>
                </a:cubicBezTo>
                <a:cubicBezTo>
                  <a:pt x="2059365" y="1924929"/>
                  <a:pt x="1971347" y="1818835"/>
                  <a:pt x="1792224" y="1874519"/>
                </a:cubicBezTo>
                <a:cubicBezTo>
                  <a:pt x="1613101" y="1930203"/>
                  <a:pt x="1521919" y="1819815"/>
                  <a:pt x="1322832" y="1874519"/>
                </a:cubicBezTo>
                <a:cubicBezTo>
                  <a:pt x="1123745" y="1929223"/>
                  <a:pt x="860946" y="1869840"/>
                  <a:pt x="725424" y="1874519"/>
                </a:cubicBezTo>
                <a:cubicBezTo>
                  <a:pt x="589902" y="1879198"/>
                  <a:pt x="305254" y="1837381"/>
                  <a:pt x="0" y="1874519"/>
                </a:cubicBezTo>
                <a:cubicBezTo>
                  <a:pt x="-21787" y="1661636"/>
                  <a:pt x="497" y="1639617"/>
                  <a:pt x="0" y="1405889"/>
                </a:cubicBezTo>
                <a:cubicBezTo>
                  <a:pt x="-497" y="1172161"/>
                  <a:pt x="13610" y="1081754"/>
                  <a:pt x="0" y="993495"/>
                </a:cubicBezTo>
                <a:cubicBezTo>
                  <a:pt x="-13610" y="905236"/>
                  <a:pt x="2297" y="755905"/>
                  <a:pt x="0" y="562356"/>
                </a:cubicBezTo>
                <a:cubicBezTo>
                  <a:pt x="-2297" y="368807"/>
                  <a:pt x="27223" y="166211"/>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1583662528">
                  <ask:type>
                    <ask:lineSketchScribble/>
                  </ask:type>
                </ask:lineSketchStyleProps>
              </a:ext>
            </a:extLst>
          </a:ln>
          <a:effectLst>
            <a:outerShdw blurRad="63500" sx="102000" sy="102000" algn="ctr"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nchor="ctr">
            <a:spAutoFit/>
          </a:bodyPr>
          <a:lstStyle/>
          <a:p>
            <a:pPr marL="0" indent="0" algn="ctr">
              <a:buNone/>
            </a:pPr>
            <a:r>
              <a:rPr lang="en-US" sz="2600" dirty="0"/>
              <a:t>Remove physical barriers to create accessible facilities.</a:t>
            </a:r>
          </a:p>
        </p:txBody>
      </p:sp>
      <p:sp>
        <p:nvSpPr>
          <p:cNvPr id="5" name="Slide Number Placeholder 4">
            <a:extLst>
              <a:ext uri="{FF2B5EF4-FFF2-40B4-BE49-F238E27FC236}">
                <a16:creationId xmlns:a16="http://schemas.microsoft.com/office/drawing/2014/main" id="{DAA6CA88-AAF8-8371-6716-7AB90B087DCC}"/>
              </a:ext>
            </a:extLst>
          </p:cNvPr>
          <p:cNvSpPr>
            <a:spLocks noGrp="1"/>
          </p:cNvSpPr>
          <p:nvPr>
            <p:ph type="sldNum" sz="quarter" idx="12"/>
          </p:nvPr>
        </p:nvSpPr>
        <p:spPr/>
        <p:txBody>
          <a:bodyPr/>
          <a:lstStyle/>
          <a:p>
            <a:fld id="{ED34A2F8-48CC-B946-AC3D-040272C2FF0A}" type="slidenum">
              <a:rPr lang="en-US" smtClean="0"/>
              <a:pPr/>
              <a:t>27</a:t>
            </a:fld>
            <a:endParaRPr lang="en-US"/>
          </a:p>
        </p:txBody>
      </p:sp>
    </p:spTree>
    <p:extLst>
      <p:ext uri="{BB962C8B-B14F-4D97-AF65-F5344CB8AC3E}">
        <p14:creationId xmlns:p14="http://schemas.microsoft.com/office/powerpoint/2010/main" val="227343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09F7-058F-4C1A-370A-02CDEE35C2F8}"/>
              </a:ext>
            </a:extLst>
          </p:cNvPr>
          <p:cNvSpPr>
            <a:spLocks noGrp="1"/>
          </p:cNvSpPr>
          <p:nvPr>
            <p:ph type="title"/>
          </p:nvPr>
        </p:nvSpPr>
        <p:spPr/>
        <p:txBody>
          <a:bodyPr>
            <a:normAutofit/>
          </a:bodyPr>
          <a:lstStyle/>
          <a:p>
            <a:r>
              <a:rPr lang="en-US" dirty="0"/>
              <a:t>Reasonable modifications</a:t>
            </a:r>
          </a:p>
        </p:txBody>
      </p:sp>
      <p:sp>
        <p:nvSpPr>
          <p:cNvPr id="3" name="Content Placeholder 2">
            <a:extLst>
              <a:ext uri="{FF2B5EF4-FFF2-40B4-BE49-F238E27FC236}">
                <a16:creationId xmlns:a16="http://schemas.microsoft.com/office/drawing/2014/main" id="{8F20E78A-D6C9-4F03-8465-50D1BA7E5596}"/>
              </a:ext>
            </a:extLst>
          </p:cNvPr>
          <p:cNvSpPr>
            <a:spLocks noGrp="1"/>
          </p:cNvSpPr>
          <p:nvPr>
            <p:ph sz="half" idx="1"/>
          </p:nvPr>
        </p:nvSpPr>
        <p:spPr>
          <a:xfrm>
            <a:off x="676656" y="1930400"/>
            <a:ext cx="10241280" cy="2999232"/>
          </a:xfrm>
        </p:spPr>
        <p:txBody>
          <a:bodyPr>
            <a:normAutofit/>
          </a:bodyPr>
          <a:lstStyle/>
          <a:p>
            <a:r>
              <a:rPr lang="en-US" b="1" dirty="0"/>
              <a:t>Public accommodations must make reasonable modifications in policies, practices, and procedures that deny equal access to people with disabilities.</a:t>
            </a:r>
          </a:p>
          <a:p>
            <a:pPr lvl="1"/>
            <a:r>
              <a:rPr lang="en-US" dirty="0"/>
              <a:t>A movie theater must modify their policy of allowing movie-goers to sit anywhere they choose by asking them to move to another seat to allow wheelchair users and their companions to sit next to each other.</a:t>
            </a:r>
          </a:p>
          <a:p>
            <a:pPr lvl="1"/>
            <a:r>
              <a:rPr lang="en-US" dirty="0"/>
              <a:t>A restaurant owner must modify a “no pets” policy to allow a person with diabetes who uses a service animal to dine in the restaurant alongside all other customers.</a:t>
            </a:r>
          </a:p>
          <a:p>
            <a:pPr lvl="1"/>
            <a:r>
              <a:rPr lang="en-US" dirty="0"/>
              <a:t>A bookstore that only carries standard print size books must order large print books for an individual with a significant vision impairment, if the store regularly makes other special orders for non-stocked goods and the large print books are available from the store’s regular suppliers.</a:t>
            </a:r>
          </a:p>
        </p:txBody>
      </p:sp>
      <p:sp>
        <p:nvSpPr>
          <p:cNvPr id="7" name="Content Placeholder 6">
            <a:extLst>
              <a:ext uri="{FF2B5EF4-FFF2-40B4-BE49-F238E27FC236}">
                <a16:creationId xmlns:a16="http://schemas.microsoft.com/office/drawing/2014/main" id="{A15E6F79-050F-829D-AA8E-8C06DDD9C15B}"/>
              </a:ext>
            </a:extLst>
          </p:cNvPr>
          <p:cNvSpPr>
            <a:spLocks noGrp="1"/>
          </p:cNvSpPr>
          <p:nvPr>
            <p:ph sz="half" idx="2"/>
          </p:nvPr>
        </p:nvSpPr>
        <p:spPr>
          <a:xfrm>
            <a:off x="676656" y="5504688"/>
            <a:ext cx="10241280" cy="649224"/>
          </a:xfrm>
          <a:custGeom>
            <a:avLst/>
            <a:gdLst>
              <a:gd name="connsiteX0" fmla="*/ 0 w 10241280"/>
              <a:gd name="connsiteY0" fmla="*/ 0 h 649224"/>
              <a:gd name="connsiteX1" fmla="*/ 568960 w 10241280"/>
              <a:gd name="connsiteY1" fmla="*/ 0 h 649224"/>
              <a:gd name="connsiteX2" fmla="*/ 1137920 w 10241280"/>
              <a:gd name="connsiteY2" fmla="*/ 0 h 649224"/>
              <a:gd name="connsiteX3" fmla="*/ 1911706 w 10241280"/>
              <a:gd name="connsiteY3" fmla="*/ 0 h 649224"/>
              <a:gd name="connsiteX4" fmla="*/ 2378253 w 10241280"/>
              <a:gd name="connsiteY4" fmla="*/ 0 h 649224"/>
              <a:gd name="connsiteX5" fmla="*/ 2844800 w 10241280"/>
              <a:gd name="connsiteY5" fmla="*/ 0 h 649224"/>
              <a:gd name="connsiteX6" fmla="*/ 3413760 w 10241280"/>
              <a:gd name="connsiteY6" fmla="*/ 0 h 649224"/>
              <a:gd name="connsiteX7" fmla="*/ 4085133 w 10241280"/>
              <a:gd name="connsiteY7" fmla="*/ 0 h 649224"/>
              <a:gd name="connsiteX8" fmla="*/ 4756506 w 10241280"/>
              <a:gd name="connsiteY8" fmla="*/ 0 h 649224"/>
              <a:gd name="connsiteX9" fmla="*/ 5427878 w 10241280"/>
              <a:gd name="connsiteY9" fmla="*/ 0 h 649224"/>
              <a:gd name="connsiteX10" fmla="*/ 6201664 w 10241280"/>
              <a:gd name="connsiteY10" fmla="*/ 0 h 649224"/>
              <a:gd name="connsiteX11" fmla="*/ 6770624 w 10241280"/>
              <a:gd name="connsiteY11" fmla="*/ 0 h 649224"/>
              <a:gd name="connsiteX12" fmla="*/ 7441997 w 10241280"/>
              <a:gd name="connsiteY12" fmla="*/ 0 h 649224"/>
              <a:gd name="connsiteX13" fmla="*/ 8010957 w 10241280"/>
              <a:gd name="connsiteY13" fmla="*/ 0 h 649224"/>
              <a:gd name="connsiteX14" fmla="*/ 8579917 w 10241280"/>
              <a:gd name="connsiteY14" fmla="*/ 0 h 649224"/>
              <a:gd name="connsiteX15" fmla="*/ 9148877 w 10241280"/>
              <a:gd name="connsiteY15" fmla="*/ 0 h 649224"/>
              <a:gd name="connsiteX16" fmla="*/ 9410598 w 10241280"/>
              <a:gd name="connsiteY16" fmla="*/ 0 h 649224"/>
              <a:gd name="connsiteX17" fmla="*/ 10241280 w 10241280"/>
              <a:gd name="connsiteY17" fmla="*/ 0 h 649224"/>
              <a:gd name="connsiteX18" fmla="*/ 10241280 w 10241280"/>
              <a:gd name="connsiteY18" fmla="*/ 305135 h 649224"/>
              <a:gd name="connsiteX19" fmla="*/ 10241280 w 10241280"/>
              <a:gd name="connsiteY19" fmla="*/ 649224 h 649224"/>
              <a:gd name="connsiteX20" fmla="*/ 9774733 w 10241280"/>
              <a:gd name="connsiteY20" fmla="*/ 649224 h 649224"/>
              <a:gd name="connsiteX21" fmla="*/ 9205773 w 10241280"/>
              <a:gd name="connsiteY21" fmla="*/ 649224 h 649224"/>
              <a:gd name="connsiteX22" fmla="*/ 8944051 w 10241280"/>
              <a:gd name="connsiteY22" fmla="*/ 649224 h 649224"/>
              <a:gd name="connsiteX23" fmla="*/ 8477504 w 10241280"/>
              <a:gd name="connsiteY23" fmla="*/ 649224 h 649224"/>
              <a:gd name="connsiteX24" fmla="*/ 7806131 w 10241280"/>
              <a:gd name="connsiteY24" fmla="*/ 649224 h 649224"/>
              <a:gd name="connsiteX25" fmla="*/ 7441997 w 10241280"/>
              <a:gd name="connsiteY25" fmla="*/ 649224 h 649224"/>
              <a:gd name="connsiteX26" fmla="*/ 6668211 w 10241280"/>
              <a:gd name="connsiteY26" fmla="*/ 649224 h 649224"/>
              <a:gd name="connsiteX27" fmla="*/ 5894426 w 10241280"/>
              <a:gd name="connsiteY27" fmla="*/ 649224 h 649224"/>
              <a:gd name="connsiteX28" fmla="*/ 5325466 w 10241280"/>
              <a:gd name="connsiteY28" fmla="*/ 649224 h 649224"/>
              <a:gd name="connsiteX29" fmla="*/ 4551680 w 10241280"/>
              <a:gd name="connsiteY29" fmla="*/ 649224 h 649224"/>
              <a:gd name="connsiteX30" fmla="*/ 3982720 w 10241280"/>
              <a:gd name="connsiteY30" fmla="*/ 649224 h 649224"/>
              <a:gd name="connsiteX31" fmla="*/ 3311347 w 10241280"/>
              <a:gd name="connsiteY31" fmla="*/ 649224 h 649224"/>
              <a:gd name="connsiteX32" fmla="*/ 3049626 w 10241280"/>
              <a:gd name="connsiteY32" fmla="*/ 649224 h 649224"/>
              <a:gd name="connsiteX33" fmla="*/ 2275840 w 10241280"/>
              <a:gd name="connsiteY33" fmla="*/ 649224 h 649224"/>
              <a:gd name="connsiteX34" fmla="*/ 1809293 w 10241280"/>
              <a:gd name="connsiteY34" fmla="*/ 649224 h 649224"/>
              <a:gd name="connsiteX35" fmla="*/ 1137920 w 10241280"/>
              <a:gd name="connsiteY35" fmla="*/ 649224 h 649224"/>
              <a:gd name="connsiteX36" fmla="*/ 876198 w 10241280"/>
              <a:gd name="connsiteY36" fmla="*/ 649224 h 649224"/>
              <a:gd name="connsiteX37" fmla="*/ 0 w 10241280"/>
              <a:gd name="connsiteY37" fmla="*/ 649224 h 649224"/>
              <a:gd name="connsiteX38" fmla="*/ 0 w 10241280"/>
              <a:gd name="connsiteY38" fmla="*/ 331104 h 649224"/>
              <a:gd name="connsiteX39" fmla="*/ 0 w 10241280"/>
              <a:gd name="connsiteY39" fmla="*/ 0 h 64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241280" h="649224" fill="none" extrusionOk="0">
                <a:moveTo>
                  <a:pt x="0" y="0"/>
                </a:moveTo>
                <a:cubicBezTo>
                  <a:pt x="235490" y="-38023"/>
                  <a:pt x="306709" y="61611"/>
                  <a:pt x="568960" y="0"/>
                </a:cubicBezTo>
                <a:cubicBezTo>
                  <a:pt x="831211" y="-61611"/>
                  <a:pt x="953277" y="24669"/>
                  <a:pt x="1137920" y="0"/>
                </a:cubicBezTo>
                <a:cubicBezTo>
                  <a:pt x="1322563" y="-24669"/>
                  <a:pt x="1551666" y="66292"/>
                  <a:pt x="1911706" y="0"/>
                </a:cubicBezTo>
                <a:cubicBezTo>
                  <a:pt x="2271746" y="-66292"/>
                  <a:pt x="2189064" y="52880"/>
                  <a:pt x="2378253" y="0"/>
                </a:cubicBezTo>
                <a:cubicBezTo>
                  <a:pt x="2567442" y="-52880"/>
                  <a:pt x="2658847" y="22670"/>
                  <a:pt x="2844800" y="0"/>
                </a:cubicBezTo>
                <a:cubicBezTo>
                  <a:pt x="3030753" y="-22670"/>
                  <a:pt x="3241921" y="19234"/>
                  <a:pt x="3413760" y="0"/>
                </a:cubicBezTo>
                <a:cubicBezTo>
                  <a:pt x="3585599" y="-19234"/>
                  <a:pt x="3752002" y="57905"/>
                  <a:pt x="4085133" y="0"/>
                </a:cubicBezTo>
                <a:cubicBezTo>
                  <a:pt x="4418264" y="-57905"/>
                  <a:pt x="4584770" y="11826"/>
                  <a:pt x="4756506" y="0"/>
                </a:cubicBezTo>
                <a:cubicBezTo>
                  <a:pt x="4928242" y="-11826"/>
                  <a:pt x="5218787" y="21275"/>
                  <a:pt x="5427878" y="0"/>
                </a:cubicBezTo>
                <a:cubicBezTo>
                  <a:pt x="5636969" y="-21275"/>
                  <a:pt x="5953304" y="31556"/>
                  <a:pt x="6201664" y="0"/>
                </a:cubicBezTo>
                <a:cubicBezTo>
                  <a:pt x="6450024" y="-31556"/>
                  <a:pt x="6568044" y="39011"/>
                  <a:pt x="6770624" y="0"/>
                </a:cubicBezTo>
                <a:cubicBezTo>
                  <a:pt x="6973204" y="-39011"/>
                  <a:pt x="7223604" y="78272"/>
                  <a:pt x="7441997" y="0"/>
                </a:cubicBezTo>
                <a:cubicBezTo>
                  <a:pt x="7660390" y="-78272"/>
                  <a:pt x="7862044" y="34056"/>
                  <a:pt x="8010957" y="0"/>
                </a:cubicBezTo>
                <a:cubicBezTo>
                  <a:pt x="8159870" y="-34056"/>
                  <a:pt x="8310169" y="18961"/>
                  <a:pt x="8579917" y="0"/>
                </a:cubicBezTo>
                <a:cubicBezTo>
                  <a:pt x="8849665" y="-18961"/>
                  <a:pt x="8905992" y="37870"/>
                  <a:pt x="9148877" y="0"/>
                </a:cubicBezTo>
                <a:cubicBezTo>
                  <a:pt x="9391762" y="-37870"/>
                  <a:pt x="9324978" y="17741"/>
                  <a:pt x="9410598" y="0"/>
                </a:cubicBezTo>
                <a:cubicBezTo>
                  <a:pt x="9496218" y="-17741"/>
                  <a:pt x="10010281" y="88765"/>
                  <a:pt x="10241280" y="0"/>
                </a:cubicBezTo>
                <a:cubicBezTo>
                  <a:pt x="10249280" y="132536"/>
                  <a:pt x="10232772" y="239685"/>
                  <a:pt x="10241280" y="305135"/>
                </a:cubicBezTo>
                <a:cubicBezTo>
                  <a:pt x="10249788" y="370586"/>
                  <a:pt x="10200556" y="523436"/>
                  <a:pt x="10241280" y="649224"/>
                </a:cubicBezTo>
                <a:cubicBezTo>
                  <a:pt x="10138732" y="703624"/>
                  <a:pt x="9997298" y="608859"/>
                  <a:pt x="9774733" y="649224"/>
                </a:cubicBezTo>
                <a:cubicBezTo>
                  <a:pt x="9552168" y="689589"/>
                  <a:pt x="9363024" y="582195"/>
                  <a:pt x="9205773" y="649224"/>
                </a:cubicBezTo>
                <a:cubicBezTo>
                  <a:pt x="9048522" y="716253"/>
                  <a:pt x="9052822" y="644123"/>
                  <a:pt x="8944051" y="649224"/>
                </a:cubicBezTo>
                <a:cubicBezTo>
                  <a:pt x="8835280" y="654325"/>
                  <a:pt x="8661427" y="648898"/>
                  <a:pt x="8477504" y="649224"/>
                </a:cubicBezTo>
                <a:cubicBezTo>
                  <a:pt x="8293581" y="649550"/>
                  <a:pt x="7951658" y="611937"/>
                  <a:pt x="7806131" y="649224"/>
                </a:cubicBezTo>
                <a:cubicBezTo>
                  <a:pt x="7660604" y="686511"/>
                  <a:pt x="7611344" y="632579"/>
                  <a:pt x="7441997" y="649224"/>
                </a:cubicBezTo>
                <a:cubicBezTo>
                  <a:pt x="7272650" y="665869"/>
                  <a:pt x="7027106" y="558357"/>
                  <a:pt x="6668211" y="649224"/>
                </a:cubicBezTo>
                <a:cubicBezTo>
                  <a:pt x="6309316" y="740091"/>
                  <a:pt x="6171752" y="633698"/>
                  <a:pt x="5894426" y="649224"/>
                </a:cubicBezTo>
                <a:cubicBezTo>
                  <a:pt x="5617100" y="664750"/>
                  <a:pt x="5483093" y="583905"/>
                  <a:pt x="5325466" y="649224"/>
                </a:cubicBezTo>
                <a:cubicBezTo>
                  <a:pt x="5167839" y="714543"/>
                  <a:pt x="4858406" y="607890"/>
                  <a:pt x="4551680" y="649224"/>
                </a:cubicBezTo>
                <a:cubicBezTo>
                  <a:pt x="4244954" y="690558"/>
                  <a:pt x="4118597" y="625408"/>
                  <a:pt x="3982720" y="649224"/>
                </a:cubicBezTo>
                <a:cubicBezTo>
                  <a:pt x="3846843" y="673040"/>
                  <a:pt x="3460101" y="599135"/>
                  <a:pt x="3311347" y="649224"/>
                </a:cubicBezTo>
                <a:cubicBezTo>
                  <a:pt x="3162593" y="699313"/>
                  <a:pt x="3136633" y="619725"/>
                  <a:pt x="3049626" y="649224"/>
                </a:cubicBezTo>
                <a:cubicBezTo>
                  <a:pt x="2962619" y="678723"/>
                  <a:pt x="2492287" y="558365"/>
                  <a:pt x="2275840" y="649224"/>
                </a:cubicBezTo>
                <a:cubicBezTo>
                  <a:pt x="2059393" y="740083"/>
                  <a:pt x="1999494" y="643494"/>
                  <a:pt x="1809293" y="649224"/>
                </a:cubicBezTo>
                <a:cubicBezTo>
                  <a:pt x="1619092" y="654954"/>
                  <a:pt x="1395783" y="619117"/>
                  <a:pt x="1137920" y="649224"/>
                </a:cubicBezTo>
                <a:cubicBezTo>
                  <a:pt x="880057" y="679331"/>
                  <a:pt x="938061" y="642958"/>
                  <a:pt x="876198" y="649224"/>
                </a:cubicBezTo>
                <a:cubicBezTo>
                  <a:pt x="814335" y="655490"/>
                  <a:pt x="288119" y="600931"/>
                  <a:pt x="0" y="649224"/>
                </a:cubicBezTo>
                <a:cubicBezTo>
                  <a:pt x="-1100" y="564337"/>
                  <a:pt x="14454" y="419019"/>
                  <a:pt x="0" y="331104"/>
                </a:cubicBezTo>
                <a:cubicBezTo>
                  <a:pt x="-14454" y="243189"/>
                  <a:pt x="21444" y="96296"/>
                  <a:pt x="0" y="0"/>
                </a:cubicBezTo>
                <a:close/>
              </a:path>
              <a:path w="10241280" h="649224" stroke="0" extrusionOk="0">
                <a:moveTo>
                  <a:pt x="0" y="0"/>
                </a:moveTo>
                <a:cubicBezTo>
                  <a:pt x="193053" y="-47479"/>
                  <a:pt x="302799" y="53531"/>
                  <a:pt x="466547" y="0"/>
                </a:cubicBezTo>
                <a:cubicBezTo>
                  <a:pt x="630295" y="-53531"/>
                  <a:pt x="612469" y="8650"/>
                  <a:pt x="728269" y="0"/>
                </a:cubicBezTo>
                <a:cubicBezTo>
                  <a:pt x="844069" y="-8650"/>
                  <a:pt x="1122481" y="25161"/>
                  <a:pt x="1502054" y="0"/>
                </a:cubicBezTo>
                <a:cubicBezTo>
                  <a:pt x="1881628" y="-25161"/>
                  <a:pt x="1793221" y="52519"/>
                  <a:pt x="1968602" y="0"/>
                </a:cubicBezTo>
                <a:cubicBezTo>
                  <a:pt x="2143983" y="-52519"/>
                  <a:pt x="2254061" y="24752"/>
                  <a:pt x="2435149" y="0"/>
                </a:cubicBezTo>
                <a:cubicBezTo>
                  <a:pt x="2616237" y="-24752"/>
                  <a:pt x="2931367" y="47973"/>
                  <a:pt x="3208934" y="0"/>
                </a:cubicBezTo>
                <a:cubicBezTo>
                  <a:pt x="3486502" y="-47973"/>
                  <a:pt x="3497262" y="24871"/>
                  <a:pt x="3573069" y="0"/>
                </a:cubicBezTo>
                <a:cubicBezTo>
                  <a:pt x="3648876" y="-24871"/>
                  <a:pt x="4181002" y="43697"/>
                  <a:pt x="4346854" y="0"/>
                </a:cubicBezTo>
                <a:cubicBezTo>
                  <a:pt x="4512706" y="-43697"/>
                  <a:pt x="4760046" y="71812"/>
                  <a:pt x="5120640" y="0"/>
                </a:cubicBezTo>
                <a:cubicBezTo>
                  <a:pt x="5481234" y="-71812"/>
                  <a:pt x="5505455" y="9719"/>
                  <a:pt x="5689600" y="0"/>
                </a:cubicBezTo>
                <a:cubicBezTo>
                  <a:pt x="5873745" y="-9719"/>
                  <a:pt x="6082741" y="23951"/>
                  <a:pt x="6463386" y="0"/>
                </a:cubicBezTo>
                <a:cubicBezTo>
                  <a:pt x="6844031" y="-23951"/>
                  <a:pt x="6744726" y="17530"/>
                  <a:pt x="6929933" y="0"/>
                </a:cubicBezTo>
                <a:cubicBezTo>
                  <a:pt x="7115140" y="-17530"/>
                  <a:pt x="7298294" y="14983"/>
                  <a:pt x="7396480" y="0"/>
                </a:cubicBezTo>
                <a:cubicBezTo>
                  <a:pt x="7494666" y="-14983"/>
                  <a:pt x="7761479" y="60874"/>
                  <a:pt x="8067853" y="0"/>
                </a:cubicBezTo>
                <a:cubicBezTo>
                  <a:pt x="8374227" y="-60874"/>
                  <a:pt x="8400587" y="17549"/>
                  <a:pt x="8534400" y="0"/>
                </a:cubicBezTo>
                <a:cubicBezTo>
                  <a:pt x="8668213" y="-17549"/>
                  <a:pt x="8989082" y="84665"/>
                  <a:pt x="9308186" y="0"/>
                </a:cubicBezTo>
                <a:cubicBezTo>
                  <a:pt x="9627290" y="-84665"/>
                  <a:pt x="10041221" y="94447"/>
                  <a:pt x="10241280" y="0"/>
                </a:cubicBezTo>
                <a:cubicBezTo>
                  <a:pt x="10270512" y="159452"/>
                  <a:pt x="10227774" y="178903"/>
                  <a:pt x="10241280" y="324612"/>
                </a:cubicBezTo>
                <a:cubicBezTo>
                  <a:pt x="10254786" y="470321"/>
                  <a:pt x="10202559" y="521122"/>
                  <a:pt x="10241280" y="649224"/>
                </a:cubicBezTo>
                <a:cubicBezTo>
                  <a:pt x="10122932" y="675728"/>
                  <a:pt x="10035384" y="640377"/>
                  <a:pt x="9979558" y="649224"/>
                </a:cubicBezTo>
                <a:cubicBezTo>
                  <a:pt x="9923732" y="658071"/>
                  <a:pt x="9486180" y="613026"/>
                  <a:pt x="9205773" y="649224"/>
                </a:cubicBezTo>
                <a:cubicBezTo>
                  <a:pt x="8925366" y="685422"/>
                  <a:pt x="8893241" y="637971"/>
                  <a:pt x="8636813" y="649224"/>
                </a:cubicBezTo>
                <a:cubicBezTo>
                  <a:pt x="8380385" y="660477"/>
                  <a:pt x="8386433" y="612111"/>
                  <a:pt x="8272678" y="649224"/>
                </a:cubicBezTo>
                <a:cubicBezTo>
                  <a:pt x="8158924" y="686337"/>
                  <a:pt x="7961001" y="606958"/>
                  <a:pt x="7703718" y="649224"/>
                </a:cubicBezTo>
                <a:cubicBezTo>
                  <a:pt x="7446435" y="691490"/>
                  <a:pt x="7499836" y="640122"/>
                  <a:pt x="7441997" y="649224"/>
                </a:cubicBezTo>
                <a:cubicBezTo>
                  <a:pt x="7384158" y="658326"/>
                  <a:pt x="7243491" y="631922"/>
                  <a:pt x="7180275" y="649224"/>
                </a:cubicBezTo>
                <a:cubicBezTo>
                  <a:pt x="7117059" y="666526"/>
                  <a:pt x="6794057" y="609589"/>
                  <a:pt x="6611315" y="649224"/>
                </a:cubicBezTo>
                <a:cubicBezTo>
                  <a:pt x="6428573" y="688859"/>
                  <a:pt x="6385372" y="647706"/>
                  <a:pt x="6247181" y="649224"/>
                </a:cubicBezTo>
                <a:cubicBezTo>
                  <a:pt x="6108990" y="650742"/>
                  <a:pt x="5727138" y="574962"/>
                  <a:pt x="5575808" y="649224"/>
                </a:cubicBezTo>
                <a:cubicBezTo>
                  <a:pt x="5424478" y="723486"/>
                  <a:pt x="5390962" y="611296"/>
                  <a:pt x="5211674" y="649224"/>
                </a:cubicBezTo>
                <a:cubicBezTo>
                  <a:pt x="5032386" y="687152"/>
                  <a:pt x="4746180" y="618476"/>
                  <a:pt x="4540301" y="649224"/>
                </a:cubicBezTo>
                <a:cubicBezTo>
                  <a:pt x="4334422" y="679972"/>
                  <a:pt x="4369545" y="623140"/>
                  <a:pt x="4278579" y="649224"/>
                </a:cubicBezTo>
                <a:cubicBezTo>
                  <a:pt x="4187613" y="675308"/>
                  <a:pt x="3763853" y="623190"/>
                  <a:pt x="3607206" y="649224"/>
                </a:cubicBezTo>
                <a:cubicBezTo>
                  <a:pt x="3450559" y="675258"/>
                  <a:pt x="3406594" y="610261"/>
                  <a:pt x="3243072" y="649224"/>
                </a:cubicBezTo>
                <a:cubicBezTo>
                  <a:pt x="3079550" y="688187"/>
                  <a:pt x="3110147" y="648493"/>
                  <a:pt x="2981350" y="649224"/>
                </a:cubicBezTo>
                <a:cubicBezTo>
                  <a:pt x="2852553" y="649955"/>
                  <a:pt x="2712978" y="618573"/>
                  <a:pt x="2617216" y="649224"/>
                </a:cubicBezTo>
                <a:cubicBezTo>
                  <a:pt x="2521454" y="679875"/>
                  <a:pt x="2096213" y="576119"/>
                  <a:pt x="1945843" y="649224"/>
                </a:cubicBezTo>
                <a:cubicBezTo>
                  <a:pt x="1795473" y="722329"/>
                  <a:pt x="1669876" y="648557"/>
                  <a:pt x="1581709" y="649224"/>
                </a:cubicBezTo>
                <a:cubicBezTo>
                  <a:pt x="1493542" y="649891"/>
                  <a:pt x="1395717" y="636745"/>
                  <a:pt x="1319987" y="649224"/>
                </a:cubicBezTo>
                <a:cubicBezTo>
                  <a:pt x="1244257" y="661703"/>
                  <a:pt x="1132804" y="639248"/>
                  <a:pt x="955853" y="649224"/>
                </a:cubicBezTo>
                <a:cubicBezTo>
                  <a:pt x="778902" y="659200"/>
                  <a:pt x="708576" y="609297"/>
                  <a:pt x="489306" y="649224"/>
                </a:cubicBezTo>
                <a:cubicBezTo>
                  <a:pt x="270036" y="689151"/>
                  <a:pt x="240318" y="629774"/>
                  <a:pt x="0" y="649224"/>
                </a:cubicBezTo>
                <a:cubicBezTo>
                  <a:pt x="-15389" y="508013"/>
                  <a:pt x="28703" y="411554"/>
                  <a:pt x="0" y="337596"/>
                </a:cubicBezTo>
                <a:cubicBezTo>
                  <a:pt x="-28703" y="263638"/>
                  <a:pt x="10908" y="150875"/>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1219033472">
                  <ask:type>
                    <ask:lineSketchScribble/>
                  </ask:type>
                </ask:lineSketchStyleProps>
              </a:ext>
            </a:extLst>
          </a:ln>
          <a:effectLst>
            <a:outerShdw blurRad="63500" sx="102000" sy="102000" algn="ctr" rotWithShape="0">
              <a:prstClr val="black">
                <a:alpha val="40000"/>
              </a:prstClr>
            </a:outerShdw>
          </a:effectLst>
        </p:spPr>
        <p:txBody>
          <a:bodyPr wrap="square" rtlCol="0">
            <a:spAutoFit/>
          </a:bodyPr>
          <a:lstStyle/>
          <a:p>
            <a:pPr marL="0" indent="0">
              <a:buNone/>
            </a:pPr>
            <a:r>
              <a:rPr lang="en-US" dirty="0"/>
              <a:t>Modifications to policies, practices, and procedures that make fundamental changes to the very nature of the goods, services, or activities are not required.</a:t>
            </a:r>
          </a:p>
        </p:txBody>
      </p:sp>
      <p:sp>
        <p:nvSpPr>
          <p:cNvPr id="5" name="Slide Number Placeholder 4">
            <a:extLst>
              <a:ext uri="{FF2B5EF4-FFF2-40B4-BE49-F238E27FC236}">
                <a16:creationId xmlns:a16="http://schemas.microsoft.com/office/drawing/2014/main" id="{DAA6CA88-AAF8-8371-6716-7AB90B087DCC}"/>
              </a:ext>
            </a:extLst>
          </p:cNvPr>
          <p:cNvSpPr>
            <a:spLocks noGrp="1"/>
          </p:cNvSpPr>
          <p:nvPr>
            <p:ph type="sldNum" sz="quarter" idx="12"/>
          </p:nvPr>
        </p:nvSpPr>
        <p:spPr/>
        <p:txBody>
          <a:bodyPr/>
          <a:lstStyle/>
          <a:p>
            <a:fld id="{ED34A2F8-48CC-B946-AC3D-040272C2FF0A}" type="slidenum">
              <a:rPr lang="en-US" smtClean="0"/>
              <a:t>28</a:t>
            </a:fld>
            <a:endParaRPr lang="en-US"/>
          </a:p>
        </p:txBody>
      </p:sp>
    </p:spTree>
    <p:extLst>
      <p:ext uri="{BB962C8B-B14F-4D97-AF65-F5344CB8AC3E}">
        <p14:creationId xmlns:p14="http://schemas.microsoft.com/office/powerpoint/2010/main" val="127976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09F7-058F-4C1A-370A-02CDEE35C2F8}"/>
              </a:ext>
            </a:extLst>
          </p:cNvPr>
          <p:cNvSpPr>
            <a:spLocks noGrp="1"/>
          </p:cNvSpPr>
          <p:nvPr>
            <p:ph type="title"/>
          </p:nvPr>
        </p:nvSpPr>
        <p:spPr/>
        <p:txBody>
          <a:bodyPr vert="horz" lIns="91440" tIns="45720" rIns="91440" bIns="45720" rtlCol="0" anchor="t">
            <a:normAutofit/>
          </a:bodyPr>
          <a:lstStyle/>
          <a:p>
            <a:r>
              <a:rPr lang="en-US" dirty="0"/>
              <a:t>Public accommodations must ensure effective communication</a:t>
            </a:r>
          </a:p>
        </p:txBody>
      </p:sp>
      <p:sp>
        <p:nvSpPr>
          <p:cNvPr id="11" name="Text Placeholder 10">
            <a:extLst>
              <a:ext uri="{FF2B5EF4-FFF2-40B4-BE49-F238E27FC236}">
                <a16:creationId xmlns:a16="http://schemas.microsoft.com/office/drawing/2014/main" id="{910C4369-C4D3-890F-13AE-5B34AD15DEDA}"/>
              </a:ext>
            </a:extLst>
          </p:cNvPr>
          <p:cNvSpPr>
            <a:spLocks noGrp="1"/>
          </p:cNvSpPr>
          <p:nvPr>
            <p:ph type="body" idx="1"/>
          </p:nvPr>
        </p:nvSpPr>
        <p:spPr>
          <a:xfrm>
            <a:off x="675743" y="1935225"/>
            <a:ext cx="10241279" cy="584775"/>
          </a:xfrm>
        </p:spPr>
        <p:txBody>
          <a:bodyPr vert="horz" lIns="91440" tIns="45720" rIns="91440" bIns="45720" rtlCol="0">
            <a:spAutoFit/>
          </a:bodyPr>
          <a:lstStyle/>
          <a:p>
            <a:r>
              <a:rPr lang="en-US" sz="1600" b="1" dirty="0"/>
              <a:t>Communication with people who have disabilities must be as effective as it is with others, which may include providing auxiliary aids and services, for free, to eliminate communication barriers.</a:t>
            </a:r>
          </a:p>
        </p:txBody>
      </p:sp>
      <p:sp>
        <p:nvSpPr>
          <p:cNvPr id="6" name="Rectangle 5">
            <a:extLst>
              <a:ext uri="{FF2B5EF4-FFF2-40B4-BE49-F238E27FC236}">
                <a16:creationId xmlns:a16="http://schemas.microsoft.com/office/drawing/2014/main" id="{96BDDBB9-CCCA-3660-F217-F832CAD04C08}"/>
              </a:ext>
              <a:ext uri="{C183D7F6-B498-43B3-948B-1728B52AA6E4}">
                <adec:decorative xmlns:adec="http://schemas.microsoft.com/office/drawing/2017/decorative" val="1"/>
              </a:ext>
            </a:extLst>
          </p:cNvPr>
          <p:cNvSpPr/>
          <p:nvPr/>
        </p:nvSpPr>
        <p:spPr>
          <a:xfrm>
            <a:off x="677334" y="2591996"/>
            <a:ext cx="10241280" cy="3668298"/>
          </a:xfrm>
          <a:prstGeom prst="rect">
            <a:avLst/>
          </a:prstGeom>
          <a:solidFill>
            <a:srgbClr val="CDE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F20E78A-D6C9-4F03-8465-50D1BA7E5596}"/>
              </a:ext>
            </a:extLst>
          </p:cNvPr>
          <p:cNvSpPr>
            <a:spLocks noGrp="1"/>
          </p:cNvSpPr>
          <p:nvPr>
            <p:ph sz="half" idx="2"/>
          </p:nvPr>
        </p:nvSpPr>
        <p:spPr>
          <a:xfrm>
            <a:off x="813816" y="2852928"/>
            <a:ext cx="3172968" cy="3136392"/>
          </a:xfrm>
          <a:solidFill>
            <a:schemeClr val="bg1"/>
          </a:solidFill>
          <a:ln w="28575">
            <a:solidFill>
              <a:srgbClr val="67AB4C"/>
            </a:solidFill>
            <a:extLst>
              <a:ext uri="{C807C97D-BFC1-408E-A445-0C87EB9F89A2}">
                <ask:lineSketchStyleProps xmlns:ask="http://schemas.microsoft.com/office/drawing/2018/sketchyshapes" sd="516240314">
                  <a:custGeom>
                    <a:avLst/>
                    <a:gdLst>
                      <a:gd name="connsiteX0" fmla="*/ 0 w 3172968"/>
                      <a:gd name="connsiteY0" fmla="*/ 0 h 3136392"/>
                      <a:gd name="connsiteX1" fmla="*/ 528828 w 3172968"/>
                      <a:gd name="connsiteY1" fmla="*/ 0 h 3136392"/>
                      <a:gd name="connsiteX2" fmla="*/ 994197 w 3172968"/>
                      <a:gd name="connsiteY2" fmla="*/ 0 h 3136392"/>
                      <a:gd name="connsiteX3" fmla="*/ 1427836 w 3172968"/>
                      <a:gd name="connsiteY3" fmla="*/ 0 h 3136392"/>
                      <a:gd name="connsiteX4" fmla="*/ 1988393 w 3172968"/>
                      <a:gd name="connsiteY4" fmla="*/ 0 h 3136392"/>
                      <a:gd name="connsiteX5" fmla="*/ 2517221 w 3172968"/>
                      <a:gd name="connsiteY5" fmla="*/ 0 h 3136392"/>
                      <a:gd name="connsiteX6" fmla="*/ 3172968 w 3172968"/>
                      <a:gd name="connsiteY6" fmla="*/ 0 h 3136392"/>
                      <a:gd name="connsiteX7" fmla="*/ 3172968 w 3172968"/>
                      <a:gd name="connsiteY7" fmla="*/ 460004 h 3136392"/>
                      <a:gd name="connsiteX8" fmla="*/ 3172968 w 3172968"/>
                      <a:gd name="connsiteY8" fmla="*/ 982736 h 3136392"/>
                      <a:gd name="connsiteX9" fmla="*/ 3172968 w 3172968"/>
                      <a:gd name="connsiteY9" fmla="*/ 1442740 h 3136392"/>
                      <a:gd name="connsiteX10" fmla="*/ 3172968 w 3172968"/>
                      <a:gd name="connsiteY10" fmla="*/ 1902744 h 3136392"/>
                      <a:gd name="connsiteX11" fmla="*/ 3172968 w 3172968"/>
                      <a:gd name="connsiteY11" fmla="*/ 2425476 h 3136392"/>
                      <a:gd name="connsiteX12" fmla="*/ 3172968 w 3172968"/>
                      <a:gd name="connsiteY12" fmla="*/ 3136392 h 3136392"/>
                      <a:gd name="connsiteX13" fmla="*/ 2612410 w 3172968"/>
                      <a:gd name="connsiteY13" fmla="*/ 3136392 h 3136392"/>
                      <a:gd name="connsiteX14" fmla="*/ 2083582 w 3172968"/>
                      <a:gd name="connsiteY14" fmla="*/ 3136392 h 3136392"/>
                      <a:gd name="connsiteX15" fmla="*/ 1491295 w 3172968"/>
                      <a:gd name="connsiteY15" fmla="*/ 3136392 h 3136392"/>
                      <a:gd name="connsiteX16" fmla="*/ 962467 w 3172968"/>
                      <a:gd name="connsiteY16" fmla="*/ 3136392 h 3136392"/>
                      <a:gd name="connsiteX17" fmla="*/ 497098 w 3172968"/>
                      <a:gd name="connsiteY17" fmla="*/ 3136392 h 3136392"/>
                      <a:gd name="connsiteX18" fmla="*/ 0 w 3172968"/>
                      <a:gd name="connsiteY18" fmla="*/ 3136392 h 3136392"/>
                      <a:gd name="connsiteX19" fmla="*/ 0 w 3172968"/>
                      <a:gd name="connsiteY19" fmla="*/ 2676388 h 3136392"/>
                      <a:gd name="connsiteX20" fmla="*/ 0 w 3172968"/>
                      <a:gd name="connsiteY20" fmla="*/ 2216384 h 3136392"/>
                      <a:gd name="connsiteX21" fmla="*/ 0 w 3172968"/>
                      <a:gd name="connsiteY21" fmla="*/ 1630924 h 3136392"/>
                      <a:gd name="connsiteX22" fmla="*/ 0 w 3172968"/>
                      <a:gd name="connsiteY22" fmla="*/ 1076828 h 3136392"/>
                      <a:gd name="connsiteX23" fmla="*/ 0 w 3172968"/>
                      <a:gd name="connsiteY23" fmla="*/ 554096 h 3136392"/>
                      <a:gd name="connsiteX24" fmla="*/ 0 w 3172968"/>
                      <a:gd name="connsiteY24" fmla="*/ 0 h 3136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72968" h="3136392" fill="none" extrusionOk="0">
                        <a:moveTo>
                          <a:pt x="0" y="0"/>
                        </a:moveTo>
                        <a:cubicBezTo>
                          <a:pt x="172492" y="-38983"/>
                          <a:pt x="271570" y="1344"/>
                          <a:pt x="528828" y="0"/>
                        </a:cubicBezTo>
                        <a:cubicBezTo>
                          <a:pt x="786086" y="-1344"/>
                          <a:pt x="862592" y="53069"/>
                          <a:pt x="994197" y="0"/>
                        </a:cubicBezTo>
                        <a:cubicBezTo>
                          <a:pt x="1125802" y="-53069"/>
                          <a:pt x="1222280" y="5534"/>
                          <a:pt x="1427836" y="0"/>
                        </a:cubicBezTo>
                        <a:cubicBezTo>
                          <a:pt x="1633392" y="-5534"/>
                          <a:pt x="1804349" y="60748"/>
                          <a:pt x="1988393" y="0"/>
                        </a:cubicBezTo>
                        <a:cubicBezTo>
                          <a:pt x="2172437" y="-60748"/>
                          <a:pt x="2328560" y="4454"/>
                          <a:pt x="2517221" y="0"/>
                        </a:cubicBezTo>
                        <a:cubicBezTo>
                          <a:pt x="2705882" y="-4454"/>
                          <a:pt x="2881796" y="62697"/>
                          <a:pt x="3172968" y="0"/>
                        </a:cubicBezTo>
                        <a:cubicBezTo>
                          <a:pt x="3208278" y="156331"/>
                          <a:pt x="3149188" y="247289"/>
                          <a:pt x="3172968" y="460004"/>
                        </a:cubicBezTo>
                        <a:cubicBezTo>
                          <a:pt x="3196748" y="672719"/>
                          <a:pt x="3150373" y="821054"/>
                          <a:pt x="3172968" y="982736"/>
                        </a:cubicBezTo>
                        <a:cubicBezTo>
                          <a:pt x="3195563" y="1144418"/>
                          <a:pt x="3124342" y="1249961"/>
                          <a:pt x="3172968" y="1442740"/>
                        </a:cubicBezTo>
                        <a:cubicBezTo>
                          <a:pt x="3221594" y="1635519"/>
                          <a:pt x="3141054" y="1701969"/>
                          <a:pt x="3172968" y="1902744"/>
                        </a:cubicBezTo>
                        <a:cubicBezTo>
                          <a:pt x="3204882" y="2103519"/>
                          <a:pt x="3151016" y="2282142"/>
                          <a:pt x="3172968" y="2425476"/>
                        </a:cubicBezTo>
                        <a:cubicBezTo>
                          <a:pt x="3194920" y="2568810"/>
                          <a:pt x="3144743" y="2875710"/>
                          <a:pt x="3172968" y="3136392"/>
                        </a:cubicBezTo>
                        <a:cubicBezTo>
                          <a:pt x="3053836" y="3141410"/>
                          <a:pt x="2739954" y="3099000"/>
                          <a:pt x="2612410" y="3136392"/>
                        </a:cubicBezTo>
                        <a:cubicBezTo>
                          <a:pt x="2484866" y="3173784"/>
                          <a:pt x="2236446" y="3105377"/>
                          <a:pt x="2083582" y="3136392"/>
                        </a:cubicBezTo>
                        <a:cubicBezTo>
                          <a:pt x="1930718" y="3167407"/>
                          <a:pt x="1787221" y="3119686"/>
                          <a:pt x="1491295" y="3136392"/>
                        </a:cubicBezTo>
                        <a:cubicBezTo>
                          <a:pt x="1195369" y="3153098"/>
                          <a:pt x="1160224" y="3081465"/>
                          <a:pt x="962467" y="3136392"/>
                        </a:cubicBezTo>
                        <a:cubicBezTo>
                          <a:pt x="764710" y="3191319"/>
                          <a:pt x="665808" y="3081721"/>
                          <a:pt x="497098" y="3136392"/>
                        </a:cubicBezTo>
                        <a:cubicBezTo>
                          <a:pt x="328388" y="3191063"/>
                          <a:pt x="121626" y="3116199"/>
                          <a:pt x="0" y="3136392"/>
                        </a:cubicBezTo>
                        <a:cubicBezTo>
                          <a:pt x="-18586" y="2924829"/>
                          <a:pt x="44280" y="2849890"/>
                          <a:pt x="0" y="2676388"/>
                        </a:cubicBezTo>
                        <a:cubicBezTo>
                          <a:pt x="-44280" y="2502886"/>
                          <a:pt x="38869" y="2380166"/>
                          <a:pt x="0" y="2216384"/>
                        </a:cubicBezTo>
                        <a:cubicBezTo>
                          <a:pt x="-38869" y="2052602"/>
                          <a:pt x="69870" y="1794941"/>
                          <a:pt x="0" y="1630924"/>
                        </a:cubicBezTo>
                        <a:cubicBezTo>
                          <a:pt x="-69870" y="1466907"/>
                          <a:pt x="23347" y="1232691"/>
                          <a:pt x="0" y="1076828"/>
                        </a:cubicBezTo>
                        <a:cubicBezTo>
                          <a:pt x="-23347" y="920965"/>
                          <a:pt x="13511" y="805137"/>
                          <a:pt x="0" y="554096"/>
                        </a:cubicBezTo>
                        <a:cubicBezTo>
                          <a:pt x="-13511" y="303055"/>
                          <a:pt x="65720" y="265004"/>
                          <a:pt x="0" y="0"/>
                        </a:cubicBezTo>
                        <a:close/>
                      </a:path>
                      <a:path w="3172968" h="3136392" stroke="0" extrusionOk="0">
                        <a:moveTo>
                          <a:pt x="0" y="0"/>
                        </a:moveTo>
                        <a:cubicBezTo>
                          <a:pt x="137894" y="-44791"/>
                          <a:pt x="262711" y="6920"/>
                          <a:pt x="497098" y="0"/>
                        </a:cubicBezTo>
                        <a:cubicBezTo>
                          <a:pt x="731485" y="-6920"/>
                          <a:pt x="783117" y="5025"/>
                          <a:pt x="1025926" y="0"/>
                        </a:cubicBezTo>
                        <a:cubicBezTo>
                          <a:pt x="1268735" y="-5025"/>
                          <a:pt x="1432999" y="59374"/>
                          <a:pt x="1618214" y="0"/>
                        </a:cubicBezTo>
                        <a:cubicBezTo>
                          <a:pt x="1803429" y="-59374"/>
                          <a:pt x="1870337" y="36699"/>
                          <a:pt x="2115312" y="0"/>
                        </a:cubicBezTo>
                        <a:cubicBezTo>
                          <a:pt x="2360287" y="-36699"/>
                          <a:pt x="2421224" y="54741"/>
                          <a:pt x="2580681" y="0"/>
                        </a:cubicBezTo>
                        <a:cubicBezTo>
                          <a:pt x="2740138" y="-54741"/>
                          <a:pt x="2974830" y="14502"/>
                          <a:pt x="3172968" y="0"/>
                        </a:cubicBezTo>
                        <a:cubicBezTo>
                          <a:pt x="3207506" y="138401"/>
                          <a:pt x="3160856" y="272969"/>
                          <a:pt x="3172968" y="491368"/>
                        </a:cubicBezTo>
                        <a:cubicBezTo>
                          <a:pt x="3185080" y="709767"/>
                          <a:pt x="3104046" y="849912"/>
                          <a:pt x="3172968" y="1076828"/>
                        </a:cubicBezTo>
                        <a:cubicBezTo>
                          <a:pt x="3241890" y="1303744"/>
                          <a:pt x="3113758" y="1472275"/>
                          <a:pt x="3172968" y="1630924"/>
                        </a:cubicBezTo>
                        <a:cubicBezTo>
                          <a:pt x="3232178" y="1789573"/>
                          <a:pt x="3152060" y="1935762"/>
                          <a:pt x="3172968" y="2059564"/>
                        </a:cubicBezTo>
                        <a:cubicBezTo>
                          <a:pt x="3193876" y="2183366"/>
                          <a:pt x="3134778" y="2464396"/>
                          <a:pt x="3172968" y="2613660"/>
                        </a:cubicBezTo>
                        <a:cubicBezTo>
                          <a:pt x="3211158" y="2762924"/>
                          <a:pt x="3112622" y="3004388"/>
                          <a:pt x="3172968" y="3136392"/>
                        </a:cubicBezTo>
                        <a:cubicBezTo>
                          <a:pt x="2969002" y="3154629"/>
                          <a:pt x="2827937" y="3130422"/>
                          <a:pt x="2612410" y="3136392"/>
                        </a:cubicBezTo>
                        <a:cubicBezTo>
                          <a:pt x="2396883" y="3142362"/>
                          <a:pt x="2221365" y="3098009"/>
                          <a:pt x="2083582" y="3136392"/>
                        </a:cubicBezTo>
                        <a:cubicBezTo>
                          <a:pt x="1945799" y="3174775"/>
                          <a:pt x="1795529" y="3128298"/>
                          <a:pt x="1554754" y="3136392"/>
                        </a:cubicBezTo>
                        <a:cubicBezTo>
                          <a:pt x="1313979" y="3144486"/>
                          <a:pt x="1195772" y="3103285"/>
                          <a:pt x="962467" y="3136392"/>
                        </a:cubicBezTo>
                        <a:cubicBezTo>
                          <a:pt x="729162" y="3169499"/>
                          <a:pt x="592412" y="3083741"/>
                          <a:pt x="497098" y="3136392"/>
                        </a:cubicBezTo>
                        <a:cubicBezTo>
                          <a:pt x="401784" y="3189043"/>
                          <a:pt x="155216" y="3103481"/>
                          <a:pt x="0" y="3136392"/>
                        </a:cubicBezTo>
                        <a:cubicBezTo>
                          <a:pt x="-49480" y="2924599"/>
                          <a:pt x="58754" y="2824313"/>
                          <a:pt x="0" y="2645024"/>
                        </a:cubicBezTo>
                        <a:cubicBezTo>
                          <a:pt x="-58754" y="2465735"/>
                          <a:pt x="38865" y="2347731"/>
                          <a:pt x="0" y="2090928"/>
                        </a:cubicBezTo>
                        <a:cubicBezTo>
                          <a:pt x="-38865" y="1834125"/>
                          <a:pt x="59542" y="1648597"/>
                          <a:pt x="0" y="1505468"/>
                        </a:cubicBezTo>
                        <a:cubicBezTo>
                          <a:pt x="-59542" y="1362339"/>
                          <a:pt x="9969" y="1103851"/>
                          <a:pt x="0" y="982736"/>
                        </a:cubicBezTo>
                        <a:cubicBezTo>
                          <a:pt x="-9969" y="861621"/>
                          <a:pt x="52535" y="733226"/>
                          <a:pt x="0" y="491368"/>
                        </a:cubicBezTo>
                        <a:cubicBezTo>
                          <a:pt x="-52535" y="249510"/>
                          <a:pt x="37699" y="104234"/>
                          <a:pt x="0" y="0"/>
                        </a:cubicBezTo>
                        <a:close/>
                      </a:path>
                    </a:pathLst>
                  </a:custGeom>
                  <ask:type>
                    <ask:lineSketchNone/>
                  </ask:type>
                </ask:lineSketchStyleProps>
              </a:ext>
            </a:extLst>
          </a:ln>
          <a:effectLst>
            <a:outerShdw blurRad="63500" sx="102000" sy="102000" algn="c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vert="horz" wrap="square" lIns="182880" tIns="91440" rIns="182880" bIns="91440" rtlCol="0">
            <a:spAutoFit/>
          </a:bodyPr>
          <a:lstStyle/>
          <a:p>
            <a:pPr marL="0" indent="0">
              <a:buNone/>
            </a:pPr>
            <a:r>
              <a:rPr lang="en-US" sz="1600" dirty="0"/>
              <a:t>At a car dealership, a Deaf person who uses sign language can often communicate with the sales staff about general information via cell phone texts or written notes. If they become serious about buying a car, a qualified ASL interpreter may be necessary because of the complicated nature of the communication involved in buying a car.</a:t>
            </a:r>
          </a:p>
        </p:txBody>
      </p:sp>
      <p:sp>
        <p:nvSpPr>
          <p:cNvPr id="12" name="Content Placeholder 11">
            <a:extLst>
              <a:ext uri="{FF2B5EF4-FFF2-40B4-BE49-F238E27FC236}">
                <a16:creationId xmlns:a16="http://schemas.microsoft.com/office/drawing/2014/main" id="{AD7A1AF3-8733-CB70-41A9-03CC4B883D15}"/>
              </a:ext>
            </a:extLst>
          </p:cNvPr>
          <p:cNvSpPr>
            <a:spLocks noGrp="1"/>
          </p:cNvSpPr>
          <p:nvPr>
            <p:ph sz="quarter" idx="4"/>
          </p:nvPr>
        </p:nvSpPr>
        <p:spPr>
          <a:xfrm>
            <a:off x="4187952" y="2850168"/>
            <a:ext cx="2596896" cy="3139321"/>
          </a:xfrm>
          <a:solidFill>
            <a:schemeClr val="bg1"/>
          </a:solidFill>
          <a:ln w="28575">
            <a:solidFill>
              <a:srgbClr val="67AB4C"/>
            </a:solidFill>
            <a:extLst>
              <a:ext uri="{C807C97D-BFC1-408E-A445-0C87EB9F89A2}">
                <ask:lineSketchStyleProps xmlns:ask="http://schemas.microsoft.com/office/drawing/2018/sketchyshapes" sd="516240314">
                  <a:custGeom>
                    <a:avLst/>
                    <a:gdLst>
                      <a:gd name="connsiteX0" fmla="*/ 0 w 2596896"/>
                      <a:gd name="connsiteY0" fmla="*/ 0 h 3139321"/>
                      <a:gd name="connsiteX1" fmla="*/ 519379 w 2596896"/>
                      <a:gd name="connsiteY1" fmla="*/ 0 h 3139321"/>
                      <a:gd name="connsiteX2" fmla="*/ 1090696 w 2596896"/>
                      <a:gd name="connsiteY2" fmla="*/ 0 h 3139321"/>
                      <a:gd name="connsiteX3" fmla="*/ 1558138 w 2596896"/>
                      <a:gd name="connsiteY3" fmla="*/ 0 h 3139321"/>
                      <a:gd name="connsiteX4" fmla="*/ 2077517 w 2596896"/>
                      <a:gd name="connsiteY4" fmla="*/ 0 h 3139321"/>
                      <a:gd name="connsiteX5" fmla="*/ 2596896 w 2596896"/>
                      <a:gd name="connsiteY5" fmla="*/ 0 h 3139321"/>
                      <a:gd name="connsiteX6" fmla="*/ 2596896 w 2596896"/>
                      <a:gd name="connsiteY6" fmla="*/ 429041 h 3139321"/>
                      <a:gd name="connsiteX7" fmla="*/ 2596896 w 2596896"/>
                      <a:gd name="connsiteY7" fmla="*/ 952261 h 3139321"/>
                      <a:gd name="connsiteX8" fmla="*/ 2596896 w 2596896"/>
                      <a:gd name="connsiteY8" fmla="*/ 1444088 h 3139321"/>
                      <a:gd name="connsiteX9" fmla="*/ 2596896 w 2596896"/>
                      <a:gd name="connsiteY9" fmla="*/ 2030094 h 3139321"/>
                      <a:gd name="connsiteX10" fmla="*/ 2596896 w 2596896"/>
                      <a:gd name="connsiteY10" fmla="*/ 2553314 h 3139321"/>
                      <a:gd name="connsiteX11" fmla="*/ 2596896 w 2596896"/>
                      <a:gd name="connsiteY11" fmla="*/ 3139321 h 3139321"/>
                      <a:gd name="connsiteX12" fmla="*/ 2129455 w 2596896"/>
                      <a:gd name="connsiteY12" fmla="*/ 3139321 h 3139321"/>
                      <a:gd name="connsiteX13" fmla="*/ 1687982 w 2596896"/>
                      <a:gd name="connsiteY13" fmla="*/ 3139321 h 3139321"/>
                      <a:gd name="connsiteX14" fmla="*/ 1142634 w 2596896"/>
                      <a:gd name="connsiteY14" fmla="*/ 3139321 h 3139321"/>
                      <a:gd name="connsiteX15" fmla="*/ 675193 w 2596896"/>
                      <a:gd name="connsiteY15" fmla="*/ 3139321 h 3139321"/>
                      <a:gd name="connsiteX16" fmla="*/ 0 w 2596896"/>
                      <a:gd name="connsiteY16" fmla="*/ 3139321 h 3139321"/>
                      <a:gd name="connsiteX17" fmla="*/ 0 w 2596896"/>
                      <a:gd name="connsiteY17" fmla="*/ 2616101 h 3139321"/>
                      <a:gd name="connsiteX18" fmla="*/ 0 w 2596896"/>
                      <a:gd name="connsiteY18" fmla="*/ 2092881 h 3139321"/>
                      <a:gd name="connsiteX19" fmla="*/ 0 w 2596896"/>
                      <a:gd name="connsiteY19" fmla="*/ 1506874 h 3139321"/>
                      <a:gd name="connsiteX20" fmla="*/ 0 w 2596896"/>
                      <a:gd name="connsiteY20" fmla="*/ 1015047 h 3139321"/>
                      <a:gd name="connsiteX21" fmla="*/ 0 w 2596896"/>
                      <a:gd name="connsiteY21" fmla="*/ 0 h 313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96896" h="3139321" fill="none" extrusionOk="0">
                        <a:moveTo>
                          <a:pt x="0" y="0"/>
                        </a:moveTo>
                        <a:cubicBezTo>
                          <a:pt x="214621" y="-571"/>
                          <a:pt x="289559" y="46771"/>
                          <a:pt x="519379" y="0"/>
                        </a:cubicBezTo>
                        <a:cubicBezTo>
                          <a:pt x="749199" y="-46771"/>
                          <a:pt x="813275" y="27619"/>
                          <a:pt x="1090696" y="0"/>
                        </a:cubicBezTo>
                        <a:cubicBezTo>
                          <a:pt x="1368117" y="-27619"/>
                          <a:pt x="1457225" y="42934"/>
                          <a:pt x="1558138" y="0"/>
                        </a:cubicBezTo>
                        <a:cubicBezTo>
                          <a:pt x="1659051" y="-42934"/>
                          <a:pt x="1936318" y="59914"/>
                          <a:pt x="2077517" y="0"/>
                        </a:cubicBezTo>
                        <a:cubicBezTo>
                          <a:pt x="2218716" y="-59914"/>
                          <a:pt x="2429167" y="14298"/>
                          <a:pt x="2596896" y="0"/>
                        </a:cubicBezTo>
                        <a:cubicBezTo>
                          <a:pt x="2633984" y="213105"/>
                          <a:pt x="2570647" y="305622"/>
                          <a:pt x="2596896" y="429041"/>
                        </a:cubicBezTo>
                        <a:cubicBezTo>
                          <a:pt x="2623145" y="552460"/>
                          <a:pt x="2585477" y="803806"/>
                          <a:pt x="2596896" y="952261"/>
                        </a:cubicBezTo>
                        <a:cubicBezTo>
                          <a:pt x="2608315" y="1100716"/>
                          <a:pt x="2551112" y="1294930"/>
                          <a:pt x="2596896" y="1444088"/>
                        </a:cubicBezTo>
                        <a:cubicBezTo>
                          <a:pt x="2642680" y="1593246"/>
                          <a:pt x="2577112" y="1813333"/>
                          <a:pt x="2596896" y="2030094"/>
                        </a:cubicBezTo>
                        <a:cubicBezTo>
                          <a:pt x="2616680" y="2246855"/>
                          <a:pt x="2555128" y="2427315"/>
                          <a:pt x="2596896" y="2553314"/>
                        </a:cubicBezTo>
                        <a:cubicBezTo>
                          <a:pt x="2638664" y="2679313"/>
                          <a:pt x="2554646" y="2992302"/>
                          <a:pt x="2596896" y="3139321"/>
                        </a:cubicBezTo>
                        <a:cubicBezTo>
                          <a:pt x="2414491" y="3182603"/>
                          <a:pt x="2229103" y="3102577"/>
                          <a:pt x="2129455" y="3139321"/>
                        </a:cubicBezTo>
                        <a:cubicBezTo>
                          <a:pt x="2029807" y="3176065"/>
                          <a:pt x="1876348" y="3106785"/>
                          <a:pt x="1687982" y="3139321"/>
                        </a:cubicBezTo>
                        <a:cubicBezTo>
                          <a:pt x="1499616" y="3171857"/>
                          <a:pt x="1394381" y="3103847"/>
                          <a:pt x="1142634" y="3139321"/>
                        </a:cubicBezTo>
                        <a:cubicBezTo>
                          <a:pt x="890887" y="3174795"/>
                          <a:pt x="845355" y="3104733"/>
                          <a:pt x="675193" y="3139321"/>
                        </a:cubicBezTo>
                        <a:cubicBezTo>
                          <a:pt x="505031" y="3173909"/>
                          <a:pt x="158462" y="3075856"/>
                          <a:pt x="0" y="3139321"/>
                        </a:cubicBezTo>
                        <a:cubicBezTo>
                          <a:pt x="-53247" y="2887445"/>
                          <a:pt x="35601" y="2785945"/>
                          <a:pt x="0" y="2616101"/>
                        </a:cubicBezTo>
                        <a:cubicBezTo>
                          <a:pt x="-35601" y="2446257"/>
                          <a:pt x="51414" y="2349677"/>
                          <a:pt x="0" y="2092881"/>
                        </a:cubicBezTo>
                        <a:cubicBezTo>
                          <a:pt x="-51414" y="1836085"/>
                          <a:pt x="52916" y="1782957"/>
                          <a:pt x="0" y="1506874"/>
                        </a:cubicBezTo>
                        <a:cubicBezTo>
                          <a:pt x="-52916" y="1230791"/>
                          <a:pt x="57106" y="1226970"/>
                          <a:pt x="0" y="1015047"/>
                        </a:cubicBezTo>
                        <a:cubicBezTo>
                          <a:pt x="-57106" y="803124"/>
                          <a:pt x="20863" y="490316"/>
                          <a:pt x="0" y="0"/>
                        </a:cubicBezTo>
                        <a:close/>
                      </a:path>
                      <a:path w="2596896" h="3139321" stroke="0" extrusionOk="0">
                        <a:moveTo>
                          <a:pt x="0" y="0"/>
                        </a:moveTo>
                        <a:cubicBezTo>
                          <a:pt x="164144" y="-5646"/>
                          <a:pt x="262050" y="26913"/>
                          <a:pt x="493410" y="0"/>
                        </a:cubicBezTo>
                        <a:cubicBezTo>
                          <a:pt x="724770" y="-26913"/>
                          <a:pt x="908436" y="11020"/>
                          <a:pt x="1012789" y="0"/>
                        </a:cubicBezTo>
                        <a:cubicBezTo>
                          <a:pt x="1117142" y="-11020"/>
                          <a:pt x="1367051" y="45203"/>
                          <a:pt x="1584107" y="0"/>
                        </a:cubicBezTo>
                        <a:cubicBezTo>
                          <a:pt x="1801163" y="-45203"/>
                          <a:pt x="1882064" y="2398"/>
                          <a:pt x="2077517" y="0"/>
                        </a:cubicBezTo>
                        <a:cubicBezTo>
                          <a:pt x="2272970" y="-2398"/>
                          <a:pt x="2354543" y="56875"/>
                          <a:pt x="2596896" y="0"/>
                        </a:cubicBezTo>
                        <a:cubicBezTo>
                          <a:pt x="2657274" y="164186"/>
                          <a:pt x="2544689" y="384430"/>
                          <a:pt x="2596896" y="523220"/>
                        </a:cubicBezTo>
                        <a:cubicBezTo>
                          <a:pt x="2649103" y="662010"/>
                          <a:pt x="2569752" y="910127"/>
                          <a:pt x="2596896" y="1046440"/>
                        </a:cubicBezTo>
                        <a:cubicBezTo>
                          <a:pt x="2624040" y="1182753"/>
                          <a:pt x="2564316" y="1420082"/>
                          <a:pt x="2596896" y="1632447"/>
                        </a:cubicBezTo>
                        <a:cubicBezTo>
                          <a:pt x="2629476" y="1844812"/>
                          <a:pt x="2535568" y="1948063"/>
                          <a:pt x="2596896" y="2187060"/>
                        </a:cubicBezTo>
                        <a:cubicBezTo>
                          <a:pt x="2658224" y="2426057"/>
                          <a:pt x="2554713" y="2497023"/>
                          <a:pt x="2596896" y="2616101"/>
                        </a:cubicBezTo>
                        <a:cubicBezTo>
                          <a:pt x="2639079" y="2735179"/>
                          <a:pt x="2539590" y="2942283"/>
                          <a:pt x="2596896" y="3139321"/>
                        </a:cubicBezTo>
                        <a:cubicBezTo>
                          <a:pt x="2436074" y="3191639"/>
                          <a:pt x="2213449" y="3122141"/>
                          <a:pt x="2025579" y="3139321"/>
                        </a:cubicBezTo>
                        <a:cubicBezTo>
                          <a:pt x="1837709" y="3156501"/>
                          <a:pt x="1790961" y="3122201"/>
                          <a:pt x="1584107" y="3139321"/>
                        </a:cubicBezTo>
                        <a:cubicBezTo>
                          <a:pt x="1377253" y="3156441"/>
                          <a:pt x="1185547" y="3079274"/>
                          <a:pt x="1064727" y="3139321"/>
                        </a:cubicBezTo>
                        <a:cubicBezTo>
                          <a:pt x="943907" y="3199368"/>
                          <a:pt x="754883" y="3119242"/>
                          <a:pt x="545348" y="3139321"/>
                        </a:cubicBezTo>
                        <a:cubicBezTo>
                          <a:pt x="335813" y="3159400"/>
                          <a:pt x="144279" y="3094592"/>
                          <a:pt x="0" y="3139321"/>
                        </a:cubicBezTo>
                        <a:cubicBezTo>
                          <a:pt x="-18198" y="2918310"/>
                          <a:pt x="41413" y="2862368"/>
                          <a:pt x="0" y="2678887"/>
                        </a:cubicBezTo>
                        <a:cubicBezTo>
                          <a:pt x="-41413" y="2495406"/>
                          <a:pt x="64668" y="2363848"/>
                          <a:pt x="0" y="2092881"/>
                        </a:cubicBezTo>
                        <a:cubicBezTo>
                          <a:pt x="-64668" y="1821914"/>
                          <a:pt x="53711" y="1791164"/>
                          <a:pt x="0" y="1569661"/>
                        </a:cubicBezTo>
                        <a:cubicBezTo>
                          <a:pt x="-53711" y="1348158"/>
                          <a:pt x="181" y="1133931"/>
                          <a:pt x="0" y="1015047"/>
                        </a:cubicBezTo>
                        <a:cubicBezTo>
                          <a:pt x="-181" y="896163"/>
                          <a:pt x="91629" y="305869"/>
                          <a:pt x="0" y="0"/>
                        </a:cubicBezTo>
                        <a:close/>
                      </a:path>
                    </a:pathLst>
                  </a:custGeom>
                  <ask:type>
                    <ask:lineSketchNone/>
                  </ask:type>
                </ask:lineSketchStyleProps>
              </a:ext>
            </a:extLst>
          </a:ln>
          <a:effectLst>
            <a:outerShdw blurRad="63500" sx="102000" sy="102000" algn="c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vert="horz" wrap="square" lIns="182880" tIns="91440" rIns="182880" bIns="91440" rtlCol="0">
            <a:spAutoFit/>
          </a:bodyPr>
          <a:lstStyle/>
          <a:p>
            <a:pPr marL="0" indent="0">
              <a:buNone/>
            </a:pPr>
            <a:r>
              <a:rPr lang="en-US" sz="1600" dirty="0"/>
              <a:t>If a person who is blind is going to sign important sales documents at a real estate office, staff may need to email an electronic version of the documents so the person can use text-to-speech technology to read the paperwork in advance.</a:t>
            </a:r>
          </a:p>
        </p:txBody>
      </p:sp>
      <p:sp>
        <p:nvSpPr>
          <p:cNvPr id="13" name="Content Placeholder 12">
            <a:extLst>
              <a:ext uri="{FF2B5EF4-FFF2-40B4-BE49-F238E27FC236}">
                <a16:creationId xmlns:a16="http://schemas.microsoft.com/office/drawing/2014/main" id="{405A9CE0-A569-E151-B21F-46AA7EF7746E}"/>
              </a:ext>
            </a:extLst>
          </p:cNvPr>
          <p:cNvSpPr>
            <a:spLocks noGrp="1"/>
          </p:cNvSpPr>
          <p:nvPr>
            <p:ph sz="quarter" idx="13"/>
          </p:nvPr>
        </p:nvSpPr>
        <p:spPr>
          <a:xfrm>
            <a:off x="6995160" y="2816352"/>
            <a:ext cx="3776472" cy="1170432"/>
          </a:xfrm>
          <a:solidFill>
            <a:schemeClr val="bg1"/>
          </a:solidFill>
          <a:ln w="28575">
            <a:solidFill>
              <a:srgbClr val="67AB4C"/>
            </a:solidFill>
            <a:extLst>
              <a:ext uri="{C807C97D-BFC1-408E-A445-0C87EB9F89A2}">
                <ask:lineSketchStyleProps xmlns:ask="http://schemas.microsoft.com/office/drawing/2018/sketchyshapes" sd="516240314">
                  <a:custGeom>
                    <a:avLst/>
                    <a:gdLst>
                      <a:gd name="connsiteX0" fmla="*/ 0 w 3776472"/>
                      <a:gd name="connsiteY0" fmla="*/ 0 h 1170432"/>
                      <a:gd name="connsiteX1" fmla="*/ 539496 w 3776472"/>
                      <a:gd name="connsiteY1" fmla="*/ 0 h 1170432"/>
                      <a:gd name="connsiteX2" fmla="*/ 1116757 w 3776472"/>
                      <a:gd name="connsiteY2" fmla="*/ 0 h 1170432"/>
                      <a:gd name="connsiteX3" fmla="*/ 1618488 w 3776472"/>
                      <a:gd name="connsiteY3" fmla="*/ 0 h 1170432"/>
                      <a:gd name="connsiteX4" fmla="*/ 2082455 w 3776472"/>
                      <a:gd name="connsiteY4" fmla="*/ 0 h 1170432"/>
                      <a:gd name="connsiteX5" fmla="*/ 2697480 w 3776472"/>
                      <a:gd name="connsiteY5" fmla="*/ 0 h 1170432"/>
                      <a:gd name="connsiteX6" fmla="*/ 3161447 w 3776472"/>
                      <a:gd name="connsiteY6" fmla="*/ 0 h 1170432"/>
                      <a:gd name="connsiteX7" fmla="*/ 3776472 w 3776472"/>
                      <a:gd name="connsiteY7" fmla="*/ 0 h 1170432"/>
                      <a:gd name="connsiteX8" fmla="*/ 3776472 w 3776472"/>
                      <a:gd name="connsiteY8" fmla="*/ 561807 h 1170432"/>
                      <a:gd name="connsiteX9" fmla="*/ 3776472 w 3776472"/>
                      <a:gd name="connsiteY9" fmla="*/ 1170432 h 1170432"/>
                      <a:gd name="connsiteX10" fmla="*/ 3236976 w 3776472"/>
                      <a:gd name="connsiteY10" fmla="*/ 1170432 h 1170432"/>
                      <a:gd name="connsiteX11" fmla="*/ 2621951 w 3776472"/>
                      <a:gd name="connsiteY11" fmla="*/ 1170432 h 1170432"/>
                      <a:gd name="connsiteX12" fmla="*/ 2082455 w 3776472"/>
                      <a:gd name="connsiteY12" fmla="*/ 1170432 h 1170432"/>
                      <a:gd name="connsiteX13" fmla="*/ 1656253 w 3776472"/>
                      <a:gd name="connsiteY13" fmla="*/ 1170432 h 1170432"/>
                      <a:gd name="connsiteX14" fmla="*/ 1078992 w 3776472"/>
                      <a:gd name="connsiteY14" fmla="*/ 1170432 h 1170432"/>
                      <a:gd name="connsiteX15" fmla="*/ 501731 w 3776472"/>
                      <a:gd name="connsiteY15" fmla="*/ 1170432 h 1170432"/>
                      <a:gd name="connsiteX16" fmla="*/ 0 w 3776472"/>
                      <a:gd name="connsiteY16" fmla="*/ 1170432 h 1170432"/>
                      <a:gd name="connsiteX17" fmla="*/ 0 w 3776472"/>
                      <a:gd name="connsiteY17" fmla="*/ 573512 h 1170432"/>
                      <a:gd name="connsiteX18" fmla="*/ 0 w 3776472"/>
                      <a:gd name="connsiteY18" fmla="*/ 0 h 117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76472" h="1170432" fill="none" extrusionOk="0">
                        <a:moveTo>
                          <a:pt x="0" y="0"/>
                        </a:moveTo>
                        <a:cubicBezTo>
                          <a:pt x="153100" y="-56173"/>
                          <a:pt x="274503" y="9568"/>
                          <a:pt x="539496" y="0"/>
                        </a:cubicBezTo>
                        <a:cubicBezTo>
                          <a:pt x="804489" y="-9568"/>
                          <a:pt x="838121" y="37253"/>
                          <a:pt x="1116757" y="0"/>
                        </a:cubicBezTo>
                        <a:cubicBezTo>
                          <a:pt x="1395393" y="-37253"/>
                          <a:pt x="1413294" y="50829"/>
                          <a:pt x="1618488" y="0"/>
                        </a:cubicBezTo>
                        <a:cubicBezTo>
                          <a:pt x="1823682" y="-50829"/>
                          <a:pt x="1917879" y="10218"/>
                          <a:pt x="2082455" y="0"/>
                        </a:cubicBezTo>
                        <a:cubicBezTo>
                          <a:pt x="2247031" y="-10218"/>
                          <a:pt x="2555663" y="13460"/>
                          <a:pt x="2697480" y="0"/>
                        </a:cubicBezTo>
                        <a:cubicBezTo>
                          <a:pt x="2839298" y="-13460"/>
                          <a:pt x="2966211" y="28168"/>
                          <a:pt x="3161447" y="0"/>
                        </a:cubicBezTo>
                        <a:cubicBezTo>
                          <a:pt x="3356683" y="-28168"/>
                          <a:pt x="3629425" y="55163"/>
                          <a:pt x="3776472" y="0"/>
                        </a:cubicBezTo>
                        <a:cubicBezTo>
                          <a:pt x="3784786" y="259328"/>
                          <a:pt x="3747329" y="350642"/>
                          <a:pt x="3776472" y="561807"/>
                        </a:cubicBezTo>
                        <a:cubicBezTo>
                          <a:pt x="3805615" y="772972"/>
                          <a:pt x="3771441" y="927485"/>
                          <a:pt x="3776472" y="1170432"/>
                        </a:cubicBezTo>
                        <a:cubicBezTo>
                          <a:pt x="3515552" y="1216150"/>
                          <a:pt x="3397108" y="1136282"/>
                          <a:pt x="3236976" y="1170432"/>
                        </a:cubicBezTo>
                        <a:cubicBezTo>
                          <a:pt x="3076844" y="1204582"/>
                          <a:pt x="2890522" y="1130654"/>
                          <a:pt x="2621951" y="1170432"/>
                        </a:cubicBezTo>
                        <a:cubicBezTo>
                          <a:pt x="2353380" y="1210210"/>
                          <a:pt x="2301895" y="1162317"/>
                          <a:pt x="2082455" y="1170432"/>
                        </a:cubicBezTo>
                        <a:cubicBezTo>
                          <a:pt x="1863015" y="1178547"/>
                          <a:pt x="1764114" y="1160024"/>
                          <a:pt x="1656253" y="1170432"/>
                        </a:cubicBezTo>
                        <a:cubicBezTo>
                          <a:pt x="1548392" y="1180840"/>
                          <a:pt x="1260130" y="1153148"/>
                          <a:pt x="1078992" y="1170432"/>
                        </a:cubicBezTo>
                        <a:cubicBezTo>
                          <a:pt x="897854" y="1187716"/>
                          <a:pt x="701101" y="1102876"/>
                          <a:pt x="501731" y="1170432"/>
                        </a:cubicBezTo>
                        <a:cubicBezTo>
                          <a:pt x="302361" y="1237988"/>
                          <a:pt x="229261" y="1141302"/>
                          <a:pt x="0" y="1170432"/>
                        </a:cubicBezTo>
                        <a:cubicBezTo>
                          <a:pt x="-23430" y="941021"/>
                          <a:pt x="53086" y="788240"/>
                          <a:pt x="0" y="573512"/>
                        </a:cubicBezTo>
                        <a:cubicBezTo>
                          <a:pt x="-53086" y="358784"/>
                          <a:pt x="60883" y="246324"/>
                          <a:pt x="0" y="0"/>
                        </a:cubicBezTo>
                        <a:close/>
                      </a:path>
                      <a:path w="3776472" h="1170432" stroke="0" extrusionOk="0">
                        <a:moveTo>
                          <a:pt x="0" y="0"/>
                        </a:moveTo>
                        <a:cubicBezTo>
                          <a:pt x="191422" y="-16401"/>
                          <a:pt x="288245" y="42539"/>
                          <a:pt x="501731" y="0"/>
                        </a:cubicBezTo>
                        <a:cubicBezTo>
                          <a:pt x="715217" y="-42539"/>
                          <a:pt x="910234" y="41967"/>
                          <a:pt x="1041227" y="0"/>
                        </a:cubicBezTo>
                        <a:cubicBezTo>
                          <a:pt x="1172220" y="-41967"/>
                          <a:pt x="1471142" y="40598"/>
                          <a:pt x="1656253" y="0"/>
                        </a:cubicBezTo>
                        <a:cubicBezTo>
                          <a:pt x="1841364" y="-40598"/>
                          <a:pt x="2034258" y="49783"/>
                          <a:pt x="2157984" y="0"/>
                        </a:cubicBezTo>
                        <a:cubicBezTo>
                          <a:pt x="2281710" y="-49783"/>
                          <a:pt x="2483564" y="22513"/>
                          <a:pt x="2621951" y="0"/>
                        </a:cubicBezTo>
                        <a:cubicBezTo>
                          <a:pt x="2760338" y="-22513"/>
                          <a:pt x="2958469" y="20035"/>
                          <a:pt x="3161447" y="0"/>
                        </a:cubicBezTo>
                        <a:cubicBezTo>
                          <a:pt x="3364425" y="-20035"/>
                          <a:pt x="3537727" y="24894"/>
                          <a:pt x="3776472" y="0"/>
                        </a:cubicBezTo>
                        <a:cubicBezTo>
                          <a:pt x="3778309" y="210219"/>
                          <a:pt x="3775315" y="357457"/>
                          <a:pt x="3776472" y="608625"/>
                        </a:cubicBezTo>
                        <a:cubicBezTo>
                          <a:pt x="3777629" y="859794"/>
                          <a:pt x="3721998" y="970492"/>
                          <a:pt x="3776472" y="1170432"/>
                        </a:cubicBezTo>
                        <a:cubicBezTo>
                          <a:pt x="3615273" y="1221191"/>
                          <a:pt x="3489334" y="1122309"/>
                          <a:pt x="3350270" y="1170432"/>
                        </a:cubicBezTo>
                        <a:cubicBezTo>
                          <a:pt x="3211206" y="1218555"/>
                          <a:pt x="3062051" y="1142861"/>
                          <a:pt x="2924068" y="1170432"/>
                        </a:cubicBezTo>
                        <a:cubicBezTo>
                          <a:pt x="2786085" y="1198003"/>
                          <a:pt x="2580799" y="1142708"/>
                          <a:pt x="2346808" y="1170432"/>
                        </a:cubicBezTo>
                        <a:cubicBezTo>
                          <a:pt x="2112817" y="1198156"/>
                          <a:pt x="2021792" y="1165893"/>
                          <a:pt x="1920606" y="1170432"/>
                        </a:cubicBezTo>
                        <a:cubicBezTo>
                          <a:pt x="1819420" y="1174971"/>
                          <a:pt x="1513796" y="1143937"/>
                          <a:pt x="1381110" y="1170432"/>
                        </a:cubicBezTo>
                        <a:cubicBezTo>
                          <a:pt x="1248424" y="1196927"/>
                          <a:pt x="1008579" y="1113874"/>
                          <a:pt x="841614" y="1170432"/>
                        </a:cubicBezTo>
                        <a:cubicBezTo>
                          <a:pt x="674649" y="1226990"/>
                          <a:pt x="174237" y="1111243"/>
                          <a:pt x="0" y="1170432"/>
                        </a:cubicBezTo>
                        <a:cubicBezTo>
                          <a:pt x="-62569" y="989081"/>
                          <a:pt x="42761" y="828850"/>
                          <a:pt x="0" y="608625"/>
                        </a:cubicBezTo>
                        <a:cubicBezTo>
                          <a:pt x="-42761" y="388400"/>
                          <a:pt x="11875" y="222042"/>
                          <a:pt x="0" y="0"/>
                        </a:cubicBezTo>
                        <a:close/>
                      </a:path>
                    </a:pathLst>
                  </a:custGeom>
                  <ask:type>
                    <ask:lineSketchNone/>
                  </ask:type>
                </ask:lineSketchStyleProps>
              </a:ext>
            </a:extLst>
          </a:ln>
          <a:effectLst>
            <a:outerShdw blurRad="63500" sx="102000" sy="102000" algn="c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vert="horz" wrap="square" lIns="182880" tIns="91440" rIns="182880" bIns="91440" rtlCol="0">
            <a:spAutoFit/>
          </a:bodyPr>
          <a:lstStyle/>
          <a:p>
            <a:pPr marL="0" indent="0">
              <a:buNone/>
            </a:pPr>
            <a:r>
              <a:rPr lang="en-US" sz="1600" dirty="0"/>
              <a:t>A movie theater keeps assistive listening devices for people with hearing impairments to use for free while watching a movie.</a:t>
            </a:r>
          </a:p>
        </p:txBody>
      </p:sp>
      <p:sp>
        <p:nvSpPr>
          <p:cNvPr id="14" name="Content Placeholder 13">
            <a:extLst>
              <a:ext uri="{FF2B5EF4-FFF2-40B4-BE49-F238E27FC236}">
                <a16:creationId xmlns:a16="http://schemas.microsoft.com/office/drawing/2014/main" id="{23B435EC-9B22-9E29-258D-389169737A9F}"/>
              </a:ext>
            </a:extLst>
          </p:cNvPr>
          <p:cNvSpPr>
            <a:spLocks noGrp="1"/>
          </p:cNvSpPr>
          <p:nvPr>
            <p:ph sz="quarter" idx="14"/>
          </p:nvPr>
        </p:nvSpPr>
        <p:spPr>
          <a:xfrm>
            <a:off x="6995160" y="4133088"/>
            <a:ext cx="3776472" cy="1911095"/>
          </a:xfrm>
          <a:solidFill>
            <a:schemeClr val="bg1"/>
          </a:solidFill>
          <a:ln w="28575">
            <a:solidFill>
              <a:srgbClr val="67AB4C"/>
            </a:solidFill>
            <a:extLst>
              <a:ext uri="{C807C97D-BFC1-408E-A445-0C87EB9F89A2}">
                <ask:lineSketchStyleProps xmlns:ask="http://schemas.microsoft.com/office/drawing/2018/sketchyshapes" sd="516240314">
                  <a:custGeom>
                    <a:avLst/>
                    <a:gdLst>
                      <a:gd name="connsiteX0" fmla="*/ 0 w 3776472"/>
                      <a:gd name="connsiteY0" fmla="*/ 0 h 1911095"/>
                      <a:gd name="connsiteX1" fmla="*/ 501731 w 3776472"/>
                      <a:gd name="connsiteY1" fmla="*/ 0 h 1911095"/>
                      <a:gd name="connsiteX2" fmla="*/ 965698 w 3776472"/>
                      <a:gd name="connsiteY2" fmla="*/ 0 h 1911095"/>
                      <a:gd name="connsiteX3" fmla="*/ 1505194 w 3776472"/>
                      <a:gd name="connsiteY3" fmla="*/ 0 h 1911095"/>
                      <a:gd name="connsiteX4" fmla="*/ 1969160 w 3776472"/>
                      <a:gd name="connsiteY4" fmla="*/ 0 h 1911095"/>
                      <a:gd name="connsiteX5" fmla="*/ 2395362 w 3776472"/>
                      <a:gd name="connsiteY5" fmla="*/ 0 h 1911095"/>
                      <a:gd name="connsiteX6" fmla="*/ 2972623 w 3776472"/>
                      <a:gd name="connsiteY6" fmla="*/ 0 h 1911095"/>
                      <a:gd name="connsiteX7" fmla="*/ 3776472 w 3776472"/>
                      <a:gd name="connsiteY7" fmla="*/ 0 h 1911095"/>
                      <a:gd name="connsiteX8" fmla="*/ 3776472 w 3776472"/>
                      <a:gd name="connsiteY8" fmla="*/ 420441 h 1911095"/>
                      <a:gd name="connsiteX9" fmla="*/ 3776472 w 3776472"/>
                      <a:gd name="connsiteY9" fmla="*/ 898215 h 1911095"/>
                      <a:gd name="connsiteX10" fmla="*/ 3776472 w 3776472"/>
                      <a:gd name="connsiteY10" fmla="*/ 1375988 h 1911095"/>
                      <a:gd name="connsiteX11" fmla="*/ 3776472 w 3776472"/>
                      <a:gd name="connsiteY11" fmla="*/ 1911095 h 1911095"/>
                      <a:gd name="connsiteX12" fmla="*/ 3312505 w 3776472"/>
                      <a:gd name="connsiteY12" fmla="*/ 1911095 h 1911095"/>
                      <a:gd name="connsiteX13" fmla="*/ 2735245 w 3776472"/>
                      <a:gd name="connsiteY13" fmla="*/ 1911095 h 1911095"/>
                      <a:gd name="connsiteX14" fmla="*/ 2271278 w 3776472"/>
                      <a:gd name="connsiteY14" fmla="*/ 1911095 h 1911095"/>
                      <a:gd name="connsiteX15" fmla="*/ 1731782 w 3776472"/>
                      <a:gd name="connsiteY15" fmla="*/ 1911095 h 1911095"/>
                      <a:gd name="connsiteX16" fmla="*/ 1192286 w 3776472"/>
                      <a:gd name="connsiteY16" fmla="*/ 1911095 h 1911095"/>
                      <a:gd name="connsiteX17" fmla="*/ 577261 w 3776472"/>
                      <a:gd name="connsiteY17" fmla="*/ 1911095 h 1911095"/>
                      <a:gd name="connsiteX18" fmla="*/ 0 w 3776472"/>
                      <a:gd name="connsiteY18" fmla="*/ 1911095 h 1911095"/>
                      <a:gd name="connsiteX19" fmla="*/ 0 w 3776472"/>
                      <a:gd name="connsiteY19" fmla="*/ 1471543 h 1911095"/>
                      <a:gd name="connsiteX20" fmla="*/ 0 w 3776472"/>
                      <a:gd name="connsiteY20" fmla="*/ 955548 h 1911095"/>
                      <a:gd name="connsiteX21" fmla="*/ 0 w 3776472"/>
                      <a:gd name="connsiteY21" fmla="*/ 535107 h 1911095"/>
                      <a:gd name="connsiteX22" fmla="*/ 0 w 3776472"/>
                      <a:gd name="connsiteY22" fmla="*/ 0 h 1911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76472" h="1911095" fill="none" extrusionOk="0">
                        <a:moveTo>
                          <a:pt x="0" y="0"/>
                        </a:moveTo>
                        <a:cubicBezTo>
                          <a:pt x="183276" y="-33740"/>
                          <a:pt x="267441" y="42498"/>
                          <a:pt x="501731" y="0"/>
                        </a:cubicBezTo>
                        <a:cubicBezTo>
                          <a:pt x="736021" y="-42498"/>
                          <a:pt x="770462" y="28168"/>
                          <a:pt x="965698" y="0"/>
                        </a:cubicBezTo>
                        <a:cubicBezTo>
                          <a:pt x="1160934" y="-28168"/>
                          <a:pt x="1342837" y="45601"/>
                          <a:pt x="1505194" y="0"/>
                        </a:cubicBezTo>
                        <a:cubicBezTo>
                          <a:pt x="1667551" y="-45601"/>
                          <a:pt x="1815552" y="26373"/>
                          <a:pt x="1969160" y="0"/>
                        </a:cubicBezTo>
                        <a:cubicBezTo>
                          <a:pt x="2122768" y="-26373"/>
                          <a:pt x="2261844" y="26174"/>
                          <a:pt x="2395362" y="0"/>
                        </a:cubicBezTo>
                        <a:cubicBezTo>
                          <a:pt x="2528880" y="-26174"/>
                          <a:pt x="2718405" y="62518"/>
                          <a:pt x="2972623" y="0"/>
                        </a:cubicBezTo>
                        <a:cubicBezTo>
                          <a:pt x="3226841" y="-62518"/>
                          <a:pt x="3381739" y="51897"/>
                          <a:pt x="3776472" y="0"/>
                        </a:cubicBezTo>
                        <a:cubicBezTo>
                          <a:pt x="3818730" y="101722"/>
                          <a:pt x="3761244" y="319228"/>
                          <a:pt x="3776472" y="420441"/>
                        </a:cubicBezTo>
                        <a:cubicBezTo>
                          <a:pt x="3791700" y="521654"/>
                          <a:pt x="3767042" y="708411"/>
                          <a:pt x="3776472" y="898215"/>
                        </a:cubicBezTo>
                        <a:cubicBezTo>
                          <a:pt x="3785902" y="1088019"/>
                          <a:pt x="3736850" y="1276561"/>
                          <a:pt x="3776472" y="1375988"/>
                        </a:cubicBezTo>
                        <a:cubicBezTo>
                          <a:pt x="3816094" y="1475415"/>
                          <a:pt x="3735310" y="1664679"/>
                          <a:pt x="3776472" y="1911095"/>
                        </a:cubicBezTo>
                        <a:cubicBezTo>
                          <a:pt x="3661268" y="1962171"/>
                          <a:pt x="3482797" y="1909670"/>
                          <a:pt x="3312505" y="1911095"/>
                        </a:cubicBezTo>
                        <a:cubicBezTo>
                          <a:pt x="3142213" y="1912520"/>
                          <a:pt x="2881796" y="1889504"/>
                          <a:pt x="2735245" y="1911095"/>
                        </a:cubicBezTo>
                        <a:cubicBezTo>
                          <a:pt x="2588694" y="1932686"/>
                          <a:pt x="2500529" y="1896199"/>
                          <a:pt x="2271278" y="1911095"/>
                        </a:cubicBezTo>
                        <a:cubicBezTo>
                          <a:pt x="2042027" y="1925991"/>
                          <a:pt x="1875681" y="1861517"/>
                          <a:pt x="1731782" y="1911095"/>
                        </a:cubicBezTo>
                        <a:cubicBezTo>
                          <a:pt x="1587883" y="1960673"/>
                          <a:pt x="1340395" y="1878983"/>
                          <a:pt x="1192286" y="1911095"/>
                        </a:cubicBezTo>
                        <a:cubicBezTo>
                          <a:pt x="1044177" y="1943207"/>
                          <a:pt x="737238" y="1875872"/>
                          <a:pt x="577261" y="1911095"/>
                        </a:cubicBezTo>
                        <a:cubicBezTo>
                          <a:pt x="417285" y="1946318"/>
                          <a:pt x="184280" y="1871462"/>
                          <a:pt x="0" y="1911095"/>
                        </a:cubicBezTo>
                        <a:cubicBezTo>
                          <a:pt x="-24671" y="1795259"/>
                          <a:pt x="9103" y="1652444"/>
                          <a:pt x="0" y="1471543"/>
                        </a:cubicBezTo>
                        <a:cubicBezTo>
                          <a:pt x="-9103" y="1290642"/>
                          <a:pt x="40769" y="1207564"/>
                          <a:pt x="0" y="955548"/>
                        </a:cubicBezTo>
                        <a:cubicBezTo>
                          <a:pt x="-40769" y="703533"/>
                          <a:pt x="15750" y="650919"/>
                          <a:pt x="0" y="535107"/>
                        </a:cubicBezTo>
                        <a:cubicBezTo>
                          <a:pt x="-15750" y="419295"/>
                          <a:pt x="4505" y="174856"/>
                          <a:pt x="0" y="0"/>
                        </a:cubicBezTo>
                        <a:close/>
                      </a:path>
                      <a:path w="3776472" h="1911095" stroke="0" extrusionOk="0">
                        <a:moveTo>
                          <a:pt x="0" y="0"/>
                        </a:moveTo>
                        <a:cubicBezTo>
                          <a:pt x="191422" y="-16401"/>
                          <a:pt x="288245" y="42539"/>
                          <a:pt x="501731" y="0"/>
                        </a:cubicBezTo>
                        <a:cubicBezTo>
                          <a:pt x="715217" y="-42539"/>
                          <a:pt x="910234" y="41967"/>
                          <a:pt x="1041227" y="0"/>
                        </a:cubicBezTo>
                        <a:cubicBezTo>
                          <a:pt x="1172220" y="-41967"/>
                          <a:pt x="1471142" y="40598"/>
                          <a:pt x="1656253" y="0"/>
                        </a:cubicBezTo>
                        <a:cubicBezTo>
                          <a:pt x="1841364" y="-40598"/>
                          <a:pt x="2034258" y="49783"/>
                          <a:pt x="2157984" y="0"/>
                        </a:cubicBezTo>
                        <a:cubicBezTo>
                          <a:pt x="2281710" y="-49783"/>
                          <a:pt x="2483564" y="22513"/>
                          <a:pt x="2621951" y="0"/>
                        </a:cubicBezTo>
                        <a:cubicBezTo>
                          <a:pt x="2760338" y="-22513"/>
                          <a:pt x="2958469" y="20035"/>
                          <a:pt x="3161447" y="0"/>
                        </a:cubicBezTo>
                        <a:cubicBezTo>
                          <a:pt x="3364425" y="-20035"/>
                          <a:pt x="3537727" y="24894"/>
                          <a:pt x="3776472" y="0"/>
                        </a:cubicBezTo>
                        <a:cubicBezTo>
                          <a:pt x="3833056" y="126243"/>
                          <a:pt x="3730530" y="363958"/>
                          <a:pt x="3776472" y="515996"/>
                        </a:cubicBezTo>
                        <a:cubicBezTo>
                          <a:pt x="3822414" y="668034"/>
                          <a:pt x="3770961" y="839931"/>
                          <a:pt x="3776472" y="1012880"/>
                        </a:cubicBezTo>
                        <a:cubicBezTo>
                          <a:pt x="3781983" y="1185829"/>
                          <a:pt x="3762724" y="1321984"/>
                          <a:pt x="3776472" y="1433321"/>
                        </a:cubicBezTo>
                        <a:cubicBezTo>
                          <a:pt x="3790220" y="1544658"/>
                          <a:pt x="3738260" y="1686024"/>
                          <a:pt x="3776472" y="1911095"/>
                        </a:cubicBezTo>
                        <a:cubicBezTo>
                          <a:pt x="3482530" y="1917466"/>
                          <a:pt x="3309668" y="1860745"/>
                          <a:pt x="3161447" y="1911095"/>
                        </a:cubicBezTo>
                        <a:cubicBezTo>
                          <a:pt x="3013226" y="1961445"/>
                          <a:pt x="2836431" y="1906556"/>
                          <a:pt x="2735245" y="1911095"/>
                        </a:cubicBezTo>
                        <a:cubicBezTo>
                          <a:pt x="2634059" y="1915634"/>
                          <a:pt x="2328435" y="1884600"/>
                          <a:pt x="2195749" y="1911095"/>
                        </a:cubicBezTo>
                        <a:cubicBezTo>
                          <a:pt x="2063063" y="1937590"/>
                          <a:pt x="1823218" y="1854537"/>
                          <a:pt x="1656253" y="1911095"/>
                        </a:cubicBezTo>
                        <a:cubicBezTo>
                          <a:pt x="1489288" y="1967653"/>
                          <a:pt x="1346250" y="1863869"/>
                          <a:pt x="1041227" y="1911095"/>
                        </a:cubicBezTo>
                        <a:cubicBezTo>
                          <a:pt x="736204" y="1958321"/>
                          <a:pt x="735363" y="1880507"/>
                          <a:pt x="577261" y="1911095"/>
                        </a:cubicBezTo>
                        <a:cubicBezTo>
                          <a:pt x="419159" y="1941683"/>
                          <a:pt x="142197" y="1862991"/>
                          <a:pt x="0" y="1911095"/>
                        </a:cubicBezTo>
                        <a:cubicBezTo>
                          <a:pt x="-34464" y="1770814"/>
                          <a:pt x="28793" y="1636070"/>
                          <a:pt x="0" y="1452432"/>
                        </a:cubicBezTo>
                        <a:cubicBezTo>
                          <a:pt x="-28793" y="1268794"/>
                          <a:pt x="54336" y="1067303"/>
                          <a:pt x="0" y="955548"/>
                        </a:cubicBezTo>
                        <a:cubicBezTo>
                          <a:pt x="-54336" y="843793"/>
                          <a:pt x="27602" y="690603"/>
                          <a:pt x="0" y="439552"/>
                        </a:cubicBezTo>
                        <a:cubicBezTo>
                          <a:pt x="-27602" y="188501"/>
                          <a:pt x="45611" y="208921"/>
                          <a:pt x="0" y="0"/>
                        </a:cubicBezTo>
                        <a:close/>
                      </a:path>
                    </a:pathLst>
                  </a:custGeom>
                  <ask:type>
                    <ask:lineSketchNone/>
                  </ask:type>
                </ask:lineSketchStyleProps>
              </a:ext>
            </a:extLst>
          </a:ln>
          <a:effectLst>
            <a:outerShdw blurRad="63500" sx="102000" sy="102000" algn="c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vert="horz" wrap="square" lIns="182880" tIns="91440" rIns="182880" bIns="91440" rtlCol="0">
            <a:spAutoFit/>
          </a:bodyPr>
          <a:lstStyle/>
          <a:p>
            <a:pPr marL="0" indent="0">
              <a:buNone/>
            </a:pPr>
            <a:r>
              <a:rPr lang="en-US" sz="1600" dirty="0"/>
              <a:t>A restaurant does not need to keep large print or Braille menus on hand for people with vision impairments, so long as the restaurant provides menus in digital formats or a restaurant employee can read the menu to the customer.</a:t>
            </a:r>
          </a:p>
        </p:txBody>
      </p:sp>
      <p:sp>
        <p:nvSpPr>
          <p:cNvPr id="5" name="Slide Number Placeholder 4">
            <a:extLst>
              <a:ext uri="{FF2B5EF4-FFF2-40B4-BE49-F238E27FC236}">
                <a16:creationId xmlns:a16="http://schemas.microsoft.com/office/drawing/2014/main" id="{DAA6CA88-AAF8-8371-6716-7AB90B087DCC}"/>
              </a:ext>
            </a:extLst>
          </p:cNvPr>
          <p:cNvSpPr>
            <a:spLocks noGrp="1"/>
          </p:cNvSpPr>
          <p:nvPr>
            <p:ph type="sldNum" sz="quarter" idx="12"/>
          </p:nvPr>
        </p:nvSpPr>
        <p:spPr/>
        <p:txBody>
          <a:bodyPr/>
          <a:lstStyle/>
          <a:p>
            <a:fld id="{ED34A2F8-48CC-B946-AC3D-040272C2FF0A}" type="slidenum">
              <a:rPr lang="en-US" smtClean="0"/>
              <a:t>29</a:t>
            </a:fld>
            <a:endParaRPr lang="en-US"/>
          </a:p>
        </p:txBody>
      </p:sp>
    </p:spTree>
    <p:extLst>
      <p:ext uri="{BB962C8B-B14F-4D97-AF65-F5344CB8AC3E}">
        <p14:creationId xmlns:p14="http://schemas.microsoft.com/office/powerpoint/2010/main" val="1276625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DAD4-7D69-8A91-D918-EEC7A3551D90}"/>
              </a:ext>
            </a:extLst>
          </p:cNvPr>
          <p:cNvSpPr>
            <a:spLocks noGrp="1"/>
          </p:cNvSpPr>
          <p:nvPr>
            <p:ph type="title"/>
          </p:nvPr>
        </p:nvSpPr>
        <p:spPr/>
        <p:txBody>
          <a:bodyPr/>
          <a:lstStyle/>
          <a:p>
            <a:r>
              <a:rPr lang="en-US" dirty="0"/>
              <a:t>Historical treatment of people with disabilities</a:t>
            </a:r>
          </a:p>
        </p:txBody>
      </p:sp>
      <p:sp>
        <p:nvSpPr>
          <p:cNvPr id="10" name="Content Placeholder 9">
            <a:extLst>
              <a:ext uri="{FF2B5EF4-FFF2-40B4-BE49-F238E27FC236}">
                <a16:creationId xmlns:a16="http://schemas.microsoft.com/office/drawing/2014/main" id="{266CABF5-635A-8830-230D-C8CB6B1DF98B}"/>
              </a:ext>
            </a:extLst>
          </p:cNvPr>
          <p:cNvSpPr>
            <a:spLocks noGrp="1"/>
          </p:cNvSpPr>
          <p:nvPr>
            <p:ph sz="half" idx="1"/>
          </p:nvPr>
        </p:nvSpPr>
        <p:spPr>
          <a:xfrm>
            <a:off x="677332" y="1930401"/>
            <a:ext cx="5418667" cy="4318000"/>
          </a:xfrm>
        </p:spPr>
        <p:txBody>
          <a:bodyPr/>
          <a:lstStyle/>
          <a:p>
            <a:pPr>
              <a:lnSpc>
                <a:spcPct val="114000"/>
              </a:lnSpc>
            </a:pPr>
            <a:r>
              <a:rPr lang="en-US" dirty="0"/>
              <a:t>In the not-so-distant past, people with disabilities were shunned, misunderstood, ridiculed, or feared.</a:t>
            </a:r>
          </a:p>
          <a:p>
            <a:pPr>
              <a:lnSpc>
                <a:spcPct val="114000"/>
              </a:lnSpc>
            </a:pPr>
            <a:r>
              <a:rPr lang="en-US" dirty="0"/>
              <a:t>People with disabilities, especially those with intellectual and mental health disabilities, were forced to live in institutions.</a:t>
            </a:r>
          </a:p>
          <a:p>
            <a:pPr>
              <a:lnSpc>
                <a:spcPct val="114000"/>
              </a:lnSpc>
            </a:pPr>
            <a:r>
              <a:rPr lang="en-US" dirty="0"/>
              <a:t>Most city streets, schools, and businesses were off limits to people with physical disabilities.</a:t>
            </a:r>
          </a:p>
          <a:p>
            <a:pPr>
              <a:lnSpc>
                <a:spcPct val="114000"/>
              </a:lnSpc>
            </a:pPr>
            <a:r>
              <a:rPr lang="en-US" dirty="0"/>
              <a:t>The ability to talk on a telephone was impossible for those with communication disabilities.</a:t>
            </a:r>
          </a:p>
        </p:txBody>
      </p:sp>
      <p:pic>
        <p:nvPicPr>
          <p:cNvPr id="1030" name="No Wheelchairs picture" descr="A faded photo of an old car driving down the middle of a residential road. Houses and Evergreen trees are in the background. On a post on the left side of the road is a black and white sign that reads, &quot;NO WHEEL CHAIRS BEYOND THIS POINT&quot;.">
            <a:extLst>
              <a:ext uri="{FF2B5EF4-FFF2-40B4-BE49-F238E27FC236}">
                <a16:creationId xmlns:a16="http://schemas.microsoft.com/office/drawing/2014/main" id="{B666F102-AB8B-87A8-0DB1-DA5BA3D59D7F}"/>
              </a:ext>
            </a:extLst>
          </p:cNvPr>
          <p:cNvPicPr>
            <a:picLocks noGrp="1" noChangeAspect="1" noChangeArrowheads="1"/>
          </p:cNvPicPr>
          <p:nvPr>
            <p:ph sz="half" idx="2"/>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50929" t="9388" r="4044" b="21641"/>
          <a:stretch/>
        </p:blipFill>
        <p:spPr bwMode="auto">
          <a:xfrm>
            <a:off x="6663191" y="1932432"/>
            <a:ext cx="4108962" cy="4315968"/>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BE161679-C4C8-19CA-9DE9-061F01B240B5}"/>
              </a:ext>
            </a:extLst>
          </p:cNvPr>
          <p:cNvSpPr>
            <a:spLocks noGrp="1"/>
          </p:cNvSpPr>
          <p:nvPr>
            <p:ph type="sldNum" sz="quarter" idx="12"/>
          </p:nvPr>
        </p:nvSpPr>
        <p:spPr/>
        <p:txBody>
          <a:bodyPr/>
          <a:lstStyle/>
          <a:p>
            <a:fld id="{ED34A2F8-48CC-B946-AC3D-040272C2FF0A}" type="slidenum">
              <a:rPr lang="en-US" smtClean="0"/>
              <a:pPr/>
              <a:t>3</a:t>
            </a:fld>
            <a:endParaRPr lang="en-US"/>
          </a:p>
        </p:txBody>
      </p:sp>
    </p:spTree>
    <p:extLst>
      <p:ext uri="{BB962C8B-B14F-4D97-AF65-F5344CB8AC3E}">
        <p14:creationId xmlns:p14="http://schemas.microsoft.com/office/powerpoint/2010/main" val="10675957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09F7-058F-4C1A-370A-02CDEE35C2F8}"/>
              </a:ext>
            </a:extLst>
          </p:cNvPr>
          <p:cNvSpPr>
            <a:spLocks noGrp="1"/>
          </p:cNvSpPr>
          <p:nvPr>
            <p:ph type="title"/>
          </p:nvPr>
        </p:nvSpPr>
        <p:spPr/>
        <p:txBody>
          <a:bodyPr>
            <a:normAutofit/>
          </a:bodyPr>
          <a:lstStyle/>
          <a:p>
            <a:r>
              <a:rPr lang="en-US" dirty="0"/>
              <a:t>Accessible facilities</a:t>
            </a:r>
          </a:p>
        </p:txBody>
      </p:sp>
      <p:sp>
        <p:nvSpPr>
          <p:cNvPr id="3" name="Content Placeholder 2">
            <a:extLst>
              <a:ext uri="{FF2B5EF4-FFF2-40B4-BE49-F238E27FC236}">
                <a16:creationId xmlns:a16="http://schemas.microsoft.com/office/drawing/2014/main" id="{8F20E78A-D6C9-4F03-8465-50D1BA7E5596}"/>
              </a:ext>
            </a:extLst>
          </p:cNvPr>
          <p:cNvSpPr>
            <a:spLocks noGrp="1"/>
          </p:cNvSpPr>
          <p:nvPr>
            <p:ph idx="1"/>
          </p:nvPr>
        </p:nvSpPr>
        <p:spPr/>
        <p:txBody>
          <a:bodyPr>
            <a:noAutofit/>
          </a:bodyPr>
          <a:lstStyle/>
          <a:p>
            <a:r>
              <a:rPr lang="en-US" b="1" dirty="0"/>
              <a:t>Public accommodations must remove physical barriers in existing facilities when it is easily accomplished, meaning without much difficulty or expense.</a:t>
            </a:r>
            <a:endParaRPr lang="en-US" b="1" dirty="0">
              <a:highlight>
                <a:srgbClr val="C0C0C0"/>
              </a:highlight>
            </a:endParaRPr>
          </a:p>
          <a:p>
            <a:pPr lvl="1"/>
            <a:r>
              <a:rPr lang="en-US" dirty="0"/>
              <a:t>A restaurant rearranges their dining floor to allow a person in a wheelchair to dine with their family.</a:t>
            </a:r>
          </a:p>
          <a:p>
            <a:pPr lvl="1"/>
            <a:r>
              <a:rPr lang="en-US" dirty="0"/>
              <a:t>A cheese factory, who offers tours to the public, removes barriers along the tour route, like large containers partially blocking walkways.</a:t>
            </a:r>
          </a:p>
          <a:p>
            <a:r>
              <a:rPr lang="en-US" b="1" dirty="0"/>
              <a:t>Public accommodations must provide alternatives to barrier removal when modifications cannot be easily accomplished or are too expensive for the business.</a:t>
            </a:r>
          </a:p>
          <a:p>
            <a:pPr lvl="1"/>
            <a:r>
              <a:rPr lang="en-US" dirty="0"/>
              <a:t>A hotel provides clipboards for guests in wheelchairs to sign check-in documents and pay bills.</a:t>
            </a:r>
          </a:p>
          <a:p>
            <a:pPr lvl="1"/>
            <a:r>
              <a:rPr lang="en-US" b="0" i="0" dirty="0">
                <a:solidFill>
                  <a:srgbClr val="000000"/>
                </a:solidFill>
                <a:effectLst/>
                <a:latin typeface="Arial" panose="020B0604020202020204" pitchFamily="34" charset="0"/>
              </a:rPr>
              <a:t>A restaurant with several steps leading to its entrance determines it cannot afford to install a ramp. Instead, the restaurant provides its services by providing takeout service and outside dining.</a:t>
            </a:r>
            <a:endParaRPr lang="en-US" dirty="0"/>
          </a:p>
          <a:p>
            <a:r>
              <a:rPr lang="en-US" b="1" dirty="0"/>
              <a:t>Public accommodations must provide accessibility in all renovations or additions to facilities and in the construction of new facilities.</a:t>
            </a:r>
          </a:p>
          <a:p>
            <a:pPr lvl="1"/>
            <a:r>
              <a:rPr lang="en-US" dirty="0"/>
              <a:t>This includes accessible restrooms, signs, parking spots, and facility entrances.</a:t>
            </a:r>
          </a:p>
        </p:txBody>
      </p:sp>
      <p:sp>
        <p:nvSpPr>
          <p:cNvPr id="5" name="Slide Number Placeholder 4">
            <a:extLst>
              <a:ext uri="{FF2B5EF4-FFF2-40B4-BE49-F238E27FC236}">
                <a16:creationId xmlns:a16="http://schemas.microsoft.com/office/drawing/2014/main" id="{DAA6CA88-AAF8-8371-6716-7AB90B087DCC}"/>
              </a:ext>
            </a:extLst>
          </p:cNvPr>
          <p:cNvSpPr>
            <a:spLocks noGrp="1"/>
          </p:cNvSpPr>
          <p:nvPr>
            <p:ph type="sldNum" sz="quarter" idx="12"/>
          </p:nvPr>
        </p:nvSpPr>
        <p:spPr/>
        <p:txBody>
          <a:bodyPr/>
          <a:lstStyle/>
          <a:p>
            <a:fld id="{ED34A2F8-48CC-B946-AC3D-040272C2FF0A}" type="slidenum">
              <a:rPr lang="en-US" smtClean="0"/>
              <a:t>30</a:t>
            </a:fld>
            <a:endParaRPr lang="en-US"/>
          </a:p>
        </p:txBody>
      </p:sp>
    </p:spTree>
    <p:extLst>
      <p:ext uri="{BB962C8B-B14F-4D97-AF65-F5344CB8AC3E}">
        <p14:creationId xmlns:p14="http://schemas.microsoft.com/office/powerpoint/2010/main" val="3770385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09F7-058F-4C1A-370A-02CDEE35C2F8}"/>
              </a:ext>
            </a:extLst>
          </p:cNvPr>
          <p:cNvSpPr>
            <a:spLocks noGrp="1"/>
          </p:cNvSpPr>
          <p:nvPr>
            <p:ph type="title"/>
          </p:nvPr>
        </p:nvSpPr>
        <p:spPr/>
        <p:txBody>
          <a:bodyPr/>
          <a:lstStyle/>
          <a:p>
            <a:r>
              <a:rPr lang="en-US" dirty="0"/>
              <a:t>Examinations and courses</a:t>
            </a:r>
          </a:p>
        </p:txBody>
      </p:sp>
      <p:sp>
        <p:nvSpPr>
          <p:cNvPr id="3" name="Content Placeholder 2">
            <a:extLst>
              <a:ext uri="{FF2B5EF4-FFF2-40B4-BE49-F238E27FC236}">
                <a16:creationId xmlns:a16="http://schemas.microsoft.com/office/drawing/2014/main" id="{8F20E78A-D6C9-4F03-8465-50D1BA7E5596}"/>
              </a:ext>
            </a:extLst>
          </p:cNvPr>
          <p:cNvSpPr>
            <a:spLocks noGrp="1"/>
          </p:cNvSpPr>
          <p:nvPr>
            <p:ph idx="1"/>
          </p:nvPr>
        </p:nvSpPr>
        <p:spPr/>
        <p:txBody>
          <a:bodyPr>
            <a:normAutofit/>
          </a:bodyPr>
          <a:lstStyle/>
          <a:p>
            <a:r>
              <a:rPr lang="en-US" b="1" dirty="0"/>
              <a:t>Businesses that offer certain exams and courses related to education and occupational certification must, if needed and requested:</a:t>
            </a:r>
          </a:p>
          <a:p>
            <a:pPr lvl="1"/>
            <a:r>
              <a:rPr lang="en-US" dirty="0"/>
              <a:t>Provide reasonable modifications to policies, procedures, and practices.</a:t>
            </a:r>
          </a:p>
          <a:p>
            <a:pPr lvl="1"/>
            <a:r>
              <a:rPr lang="en-US" dirty="0"/>
              <a:t>Ensure effective communication, which may include providing auxiliary aids and services for free.</a:t>
            </a:r>
          </a:p>
          <a:p>
            <a:pPr lvl="1"/>
            <a:r>
              <a:rPr lang="en-US" dirty="0"/>
              <a:t>Offer examinations and courses at accessible locations and in formats that are accessible.</a:t>
            </a:r>
          </a:p>
          <a:p>
            <a:r>
              <a:rPr lang="en-US" b="1" dirty="0"/>
              <a:t>Some of the examinations covered include:</a:t>
            </a:r>
          </a:p>
          <a:p>
            <a:pPr lvl="1"/>
            <a:r>
              <a:rPr lang="en-US" dirty="0"/>
              <a:t>School admission exams (like private high school entrance exams) and college admission exams (like the SATs or the ACTs).</a:t>
            </a:r>
          </a:p>
          <a:p>
            <a:pPr lvl="1"/>
            <a:r>
              <a:rPr lang="en-US" dirty="0"/>
              <a:t>Examinations for admission to trade or professional schools.</a:t>
            </a:r>
          </a:p>
          <a:p>
            <a:pPr lvl="1"/>
            <a:r>
              <a:rPr lang="en-US" dirty="0"/>
              <a:t>Bar exams for lawyers and board exams for medical licenses.</a:t>
            </a:r>
          </a:p>
          <a:p>
            <a:r>
              <a:rPr lang="en-US" b="1" dirty="0"/>
              <a:t>Advance notice of modifications or aids needed may be required.</a:t>
            </a:r>
          </a:p>
          <a:p>
            <a:r>
              <a:rPr lang="en-US" b="1" dirty="0"/>
              <a:t>Documentation of a disability may be requested.</a:t>
            </a:r>
          </a:p>
        </p:txBody>
      </p:sp>
      <p:sp>
        <p:nvSpPr>
          <p:cNvPr id="5" name="Slide Number Placeholder 4">
            <a:extLst>
              <a:ext uri="{FF2B5EF4-FFF2-40B4-BE49-F238E27FC236}">
                <a16:creationId xmlns:a16="http://schemas.microsoft.com/office/drawing/2014/main" id="{DAA6CA88-AAF8-8371-6716-7AB90B087DCC}"/>
              </a:ext>
            </a:extLst>
          </p:cNvPr>
          <p:cNvSpPr>
            <a:spLocks noGrp="1"/>
          </p:cNvSpPr>
          <p:nvPr>
            <p:ph type="sldNum" sz="quarter" idx="12"/>
          </p:nvPr>
        </p:nvSpPr>
        <p:spPr/>
        <p:txBody>
          <a:bodyPr/>
          <a:lstStyle/>
          <a:p>
            <a:fld id="{ED34A2F8-48CC-B946-AC3D-040272C2FF0A}" type="slidenum">
              <a:rPr lang="en-US" smtClean="0"/>
              <a:pPr/>
              <a:t>31</a:t>
            </a:fld>
            <a:endParaRPr lang="en-US"/>
          </a:p>
        </p:txBody>
      </p:sp>
    </p:spTree>
    <p:extLst>
      <p:ext uri="{BB962C8B-B14F-4D97-AF65-F5344CB8AC3E}">
        <p14:creationId xmlns:p14="http://schemas.microsoft.com/office/powerpoint/2010/main" val="2085743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F7351-87D2-F3B5-B3AE-250919A9C5EF}"/>
              </a:ext>
            </a:extLst>
          </p:cNvPr>
          <p:cNvSpPr>
            <a:spLocks noGrp="1"/>
          </p:cNvSpPr>
          <p:nvPr>
            <p:ph type="title"/>
          </p:nvPr>
        </p:nvSpPr>
        <p:spPr/>
        <p:txBody>
          <a:bodyPr/>
          <a:lstStyle/>
          <a:p>
            <a:r>
              <a:rPr lang="en-US" dirty="0"/>
              <a:t>Telecommunications</a:t>
            </a:r>
          </a:p>
        </p:txBody>
      </p:sp>
      <p:sp>
        <p:nvSpPr>
          <p:cNvPr id="9" name="Text Placeholder 8">
            <a:extLst>
              <a:ext uri="{FF2B5EF4-FFF2-40B4-BE49-F238E27FC236}">
                <a16:creationId xmlns:a16="http://schemas.microsoft.com/office/drawing/2014/main" id="{5E1799EE-88DD-A9D1-083D-BF2344120250}"/>
              </a:ext>
            </a:extLst>
          </p:cNvPr>
          <p:cNvSpPr>
            <a:spLocks noGrp="1"/>
          </p:cNvSpPr>
          <p:nvPr>
            <p:ph type="body" idx="1"/>
          </p:nvPr>
        </p:nvSpPr>
        <p:spPr>
          <a:xfrm>
            <a:off x="675744" y="1935224"/>
            <a:ext cx="10241280" cy="906651"/>
          </a:xfrm>
        </p:spPr>
        <p:txBody>
          <a:bodyPr/>
          <a:lstStyle/>
          <a:p>
            <a:r>
              <a:rPr lang="en-US" dirty="0"/>
              <a:t>The ADA addresses telephone and television access for people with hearing and speech disabilities, including:</a:t>
            </a:r>
          </a:p>
        </p:txBody>
      </p:sp>
      <p:sp>
        <p:nvSpPr>
          <p:cNvPr id="3" name="Content Placeholder 2">
            <a:extLst>
              <a:ext uri="{FF2B5EF4-FFF2-40B4-BE49-F238E27FC236}">
                <a16:creationId xmlns:a16="http://schemas.microsoft.com/office/drawing/2014/main" id="{C19E0F75-E15D-6397-8962-0CD3283B5ED2}"/>
              </a:ext>
            </a:extLst>
          </p:cNvPr>
          <p:cNvSpPr>
            <a:spLocks noGrp="1"/>
          </p:cNvSpPr>
          <p:nvPr>
            <p:ph sz="half" idx="2"/>
          </p:nvPr>
        </p:nvSpPr>
        <p:spPr>
          <a:xfrm>
            <a:off x="674949" y="3090321"/>
            <a:ext cx="10241280" cy="1182247"/>
          </a:xfrm>
          <a:solidFill>
            <a:srgbClr val="B5D5A9"/>
          </a:solidFill>
        </p:spPr>
        <p:style>
          <a:lnRef idx="0">
            <a:schemeClr val="accent2"/>
          </a:lnRef>
          <a:fillRef idx="3">
            <a:schemeClr val="accent2"/>
          </a:fillRef>
          <a:effectRef idx="3">
            <a:schemeClr val="accent2"/>
          </a:effectRef>
          <a:fontRef idx="minor">
            <a:schemeClr val="lt1"/>
          </a:fontRef>
        </p:style>
        <p:txBody>
          <a:bodyPr lIns="182880" tIns="91440" rIns="182880" bIns="91440" anchor="ctr">
            <a:spAutoFit/>
          </a:bodyPr>
          <a:lstStyle/>
          <a:p>
            <a:pPr marL="0" indent="0">
              <a:lnSpc>
                <a:spcPct val="124000"/>
              </a:lnSpc>
              <a:buNone/>
            </a:pPr>
            <a:r>
              <a:rPr lang="en-US" b="1" dirty="0"/>
              <a:t>Closed captioning </a:t>
            </a:r>
            <a:r>
              <a:rPr lang="en-US" dirty="0"/>
              <a:t>of federally funded public service announcements (PSAs) is required. Closed captioning displays the audio portion of PSAs as text on the TV screen. This provides Deaf people with important access to information shared by federal agencies.</a:t>
            </a:r>
          </a:p>
        </p:txBody>
      </p:sp>
      <p:sp>
        <p:nvSpPr>
          <p:cNvPr id="11" name="Content Placeholder 10">
            <a:extLst>
              <a:ext uri="{FF2B5EF4-FFF2-40B4-BE49-F238E27FC236}">
                <a16:creationId xmlns:a16="http://schemas.microsoft.com/office/drawing/2014/main" id="{9F7B0656-2DB0-E052-060E-4479958815A1}"/>
              </a:ext>
            </a:extLst>
          </p:cNvPr>
          <p:cNvSpPr>
            <a:spLocks noGrp="1"/>
          </p:cNvSpPr>
          <p:nvPr>
            <p:ph sz="quarter" idx="4"/>
          </p:nvPr>
        </p:nvSpPr>
        <p:spPr>
          <a:xfrm>
            <a:off x="673359" y="4743450"/>
            <a:ext cx="10242870" cy="1527048"/>
          </a:xfrm>
          <a:solidFill>
            <a:srgbClr val="B5D5A9"/>
          </a:solidFill>
        </p:spPr>
        <p:style>
          <a:lnRef idx="0">
            <a:schemeClr val="accent2"/>
          </a:lnRef>
          <a:fillRef idx="3">
            <a:schemeClr val="accent2"/>
          </a:fillRef>
          <a:effectRef idx="3">
            <a:schemeClr val="accent2"/>
          </a:effectRef>
          <a:fontRef idx="minor">
            <a:schemeClr val="lt1"/>
          </a:fontRef>
        </p:style>
        <p:txBody>
          <a:bodyPr lIns="182880" tIns="91440" rIns="182880" bIns="91440" anchor="ctr">
            <a:noAutofit/>
          </a:bodyPr>
          <a:lstStyle/>
          <a:p>
            <a:pPr marL="0" indent="0">
              <a:lnSpc>
                <a:spcPct val="124000"/>
              </a:lnSpc>
              <a:buNone/>
            </a:pPr>
            <a:r>
              <a:rPr lang="en-US" b="1" dirty="0"/>
              <a:t>Telecommunications Relay Service (TRS)</a:t>
            </a:r>
            <a:r>
              <a:rPr lang="en-US" dirty="0"/>
              <a:t> for local and long-distance telephone calls must be offered by telephone companies. TRS uses operators to assist with telephone calls between people with hearing and/or speech disabilities and other individuals. There is no cost to use TRS.</a:t>
            </a:r>
          </a:p>
        </p:txBody>
      </p:sp>
      <p:sp>
        <p:nvSpPr>
          <p:cNvPr id="5" name="Slide Number Placeholder 4">
            <a:extLst>
              <a:ext uri="{FF2B5EF4-FFF2-40B4-BE49-F238E27FC236}">
                <a16:creationId xmlns:a16="http://schemas.microsoft.com/office/drawing/2014/main" id="{8AF87C65-70F6-7871-1BD3-61A80DCEF8E8}"/>
              </a:ext>
            </a:extLst>
          </p:cNvPr>
          <p:cNvSpPr>
            <a:spLocks noGrp="1"/>
          </p:cNvSpPr>
          <p:nvPr>
            <p:ph type="sldNum" sz="quarter" idx="12"/>
          </p:nvPr>
        </p:nvSpPr>
        <p:spPr/>
        <p:txBody>
          <a:bodyPr/>
          <a:lstStyle/>
          <a:p>
            <a:fld id="{ED34A2F8-48CC-B946-AC3D-040272C2FF0A}" type="slidenum">
              <a:rPr lang="en-US" smtClean="0"/>
              <a:pPr/>
              <a:t>32</a:t>
            </a:fld>
            <a:endParaRPr lang="en-US"/>
          </a:p>
        </p:txBody>
      </p:sp>
    </p:spTree>
    <p:extLst>
      <p:ext uri="{BB962C8B-B14F-4D97-AF65-F5344CB8AC3E}">
        <p14:creationId xmlns:p14="http://schemas.microsoft.com/office/powerpoint/2010/main" val="33317857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301F-0523-3714-1690-097D806491D7}"/>
              </a:ext>
            </a:extLst>
          </p:cNvPr>
          <p:cNvSpPr>
            <a:spLocks noGrp="1"/>
          </p:cNvSpPr>
          <p:nvPr>
            <p:ph type="title"/>
          </p:nvPr>
        </p:nvSpPr>
        <p:spPr/>
        <p:txBody>
          <a:bodyPr/>
          <a:lstStyle/>
          <a:p>
            <a:r>
              <a:rPr lang="en-US" dirty="0"/>
              <a:t>General rules</a:t>
            </a:r>
          </a:p>
        </p:txBody>
      </p:sp>
      <p:sp>
        <p:nvSpPr>
          <p:cNvPr id="4" name="Text Placeholder 3">
            <a:extLst>
              <a:ext uri="{FF2B5EF4-FFF2-40B4-BE49-F238E27FC236}">
                <a16:creationId xmlns:a16="http://schemas.microsoft.com/office/drawing/2014/main" id="{D3E9A635-A98C-962F-C05B-23F1E2373C5E}"/>
              </a:ext>
            </a:extLst>
          </p:cNvPr>
          <p:cNvSpPr>
            <a:spLocks noGrp="1"/>
          </p:cNvSpPr>
          <p:nvPr>
            <p:ph type="body" idx="1"/>
          </p:nvPr>
        </p:nvSpPr>
        <p:spPr>
          <a:xfrm>
            <a:off x="675744" y="1935224"/>
            <a:ext cx="10241280" cy="807975"/>
          </a:xfrm>
        </p:spPr>
        <p:txBody>
          <a:bodyPr/>
          <a:lstStyle/>
          <a:p>
            <a:r>
              <a:rPr lang="en-US" dirty="0"/>
              <a:t>The ADA has several technical statements that apply to all elements and regulations of the ADA. Examples: </a:t>
            </a:r>
          </a:p>
        </p:txBody>
      </p:sp>
      <p:sp>
        <p:nvSpPr>
          <p:cNvPr id="3" name="Content Placeholder 2">
            <a:extLst>
              <a:ext uri="{FF2B5EF4-FFF2-40B4-BE49-F238E27FC236}">
                <a16:creationId xmlns:a16="http://schemas.microsoft.com/office/drawing/2014/main" id="{60EA0674-31A1-4DCD-7BCE-9AE1A2C8975E}"/>
              </a:ext>
            </a:extLst>
          </p:cNvPr>
          <p:cNvSpPr>
            <a:spLocks noGrp="1"/>
          </p:cNvSpPr>
          <p:nvPr>
            <p:ph sz="half" idx="2"/>
          </p:nvPr>
        </p:nvSpPr>
        <p:spPr>
          <a:xfrm>
            <a:off x="675744" y="3332326"/>
            <a:ext cx="4937760" cy="2257283"/>
          </a:xfrm>
        </p:spPr>
        <p:txBody>
          <a:bodyPr>
            <a:normAutofit/>
          </a:bodyPr>
          <a:lstStyle/>
          <a:p>
            <a:pPr marL="0" indent="0">
              <a:buNone/>
            </a:pPr>
            <a:r>
              <a:rPr lang="en-US" sz="2000" dirty="0"/>
              <a:t>The ADA does not override any other laws (federal, state, or local) that provide equal or greater protections or possible legal solutions for people with disabilities. The law that provides more protection to a person with disabilities should be followed first.</a:t>
            </a:r>
          </a:p>
        </p:txBody>
      </p:sp>
      <p:sp>
        <p:nvSpPr>
          <p:cNvPr id="7" name="Content Placeholder 6">
            <a:extLst>
              <a:ext uri="{FF2B5EF4-FFF2-40B4-BE49-F238E27FC236}">
                <a16:creationId xmlns:a16="http://schemas.microsoft.com/office/drawing/2014/main" id="{FF3BF30C-8E6F-AA61-052A-2C1028476059}"/>
              </a:ext>
            </a:extLst>
          </p:cNvPr>
          <p:cNvSpPr>
            <a:spLocks noGrp="1"/>
          </p:cNvSpPr>
          <p:nvPr>
            <p:ph sz="quarter" idx="4"/>
          </p:nvPr>
        </p:nvSpPr>
        <p:spPr>
          <a:xfrm>
            <a:off x="5980854" y="2937822"/>
            <a:ext cx="4937760" cy="3046290"/>
          </a:xfrm>
        </p:spPr>
        <p:txBody>
          <a:bodyPr>
            <a:normAutofit/>
          </a:bodyPr>
          <a:lstStyle/>
          <a:p>
            <a:pPr marL="0" indent="0">
              <a:buNone/>
            </a:pPr>
            <a:r>
              <a:rPr lang="en-US" sz="2000" dirty="0"/>
              <a:t>The ADA prohibits retaliation, intimidation, or interference with people exercising their rights.</a:t>
            </a:r>
          </a:p>
          <a:p>
            <a:pPr marL="0" indent="0">
              <a:buNone/>
            </a:pPr>
            <a:r>
              <a:rPr lang="en-US" sz="2000" dirty="0"/>
              <a:t>The law similarly protects people who encourage or aid others in achieving their rights. (It is important that people without disabilities are protected if they provide support, like speaking out on behalf of people with disabilities.)</a:t>
            </a:r>
          </a:p>
        </p:txBody>
      </p:sp>
      <p:sp>
        <p:nvSpPr>
          <p:cNvPr id="5" name="Slide Number Placeholder 4">
            <a:extLst>
              <a:ext uri="{FF2B5EF4-FFF2-40B4-BE49-F238E27FC236}">
                <a16:creationId xmlns:a16="http://schemas.microsoft.com/office/drawing/2014/main" id="{F7791AAE-4781-43C8-EEC7-F69F5B466DB5}"/>
              </a:ext>
            </a:extLst>
          </p:cNvPr>
          <p:cNvSpPr>
            <a:spLocks noGrp="1"/>
          </p:cNvSpPr>
          <p:nvPr>
            <p:ph type="sldNum" sz="quarter" idx="12"/>
          </p:nvPr>
        </p:nvSpPr>
        <p:spPr/>
        <p:txBody>
          <a:bodyPr/>
          <a:lstStyle/>
          <a:p>
            <a:fld id="{ED34A2F8-48CC-B946-AC3D-040272C2FF0A}" type="slidenum">
              <a:rPr lang="en-US" smtClean="0"/>
              <a:pPr/>
              <a:t>33</a:t>
            </a:fld>
            <a:endParaRPr lang="en-US"/>
          </a:p>
        </p:txBody>
      </p:sp>
    </p:spTree>
    <p:extLst>
      <p:ext uri="{BB962C8B-B14F-4D97-AF65-F5344CB8AC3E}">
        <p14:creationId xmlns:p14="http://schemas.microsoft.com/office/powerpoint/2010/main" val="17478071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3130A-8857-1EE0-C36F-664BFE02AB83}"/>
              </a:ext>
            </a:extLst>
          </p:cNvPr>
          <p:cNvSpPr>
            <a:spLocks noGrp="1"/>
          </p:cNvSpPr>
          <p:nvPr>
            <p:ph type="title"/>
          </p:nvPr>
        </p:nvSpPr>
        <p:spPr>
          <a:xfrm>
            <a:off x="677334" y="609600"/>
            <a:ext cx="10241280" cy="1320800"/>
          </a:xfrm>
        </p:spPr>
        <p:txBody>
          <a:bodyPr/>
          <a:lstStyle/>
          <a:p>
            <a:r>
              <a:rPr lang="en-US" dirty="0"/>
              <a:t>Disability rights laws that apply to school settings</a:t>
            </a:r>
          </a:p>
        </p:txBody>
      </p:sp>
      <p:sp>
        <p:nvSpPr>
          <p:cNvPr id="8" name="Content Placeholder 7">
            <a:extLst>
              <a:ext uri="{FF2B5EF4-FFF2-40B4-BE49-F238E27FC236}">
                <a16:creationId xmlns:a16="http://schemas.microsoft.com/office/drawing/2014/main" id="{791F8434-0902-9C2B-6335-290C7CA63E6A}"/>
              </a:ext>
            </a:extLst>
          </p:cNvPr>
          <p:cNvSpPr>
            <a:spLocks noGrp="1"/>
          </p:cNvSpPr>
          <p:nvPr>
            <p:ph idx="1"/>
          </p:nvPr>
        </p:nvSpPr>
        <p:spPr>
          <a:xfrm>
            <a:off x="677334" y="1930401"/>
            <a:ext cx="10241280" cy="4562474"/>
          </a:xfrm>
        </p:spPr>
        <p:txBody>
          <a:bodyPr>
            <a:noAutofit/>
          </a:bodyPr>
          <a:lstStyle/>
          <a:p>
            <a:r>
              <a:rPr lang="en-US" b="1" dirty="0"/>
              <a:t>The ADA</a:t>
            </a:r>
          </a:p>
          <a:p>
            <a:pPr lvl="1"/>
            <a:r>
              <a:rPr lang="en-US" dirty="0"/>
              <a:t>The ADA applies to pre-schools, K-12 schools, and postsecondary settings (colleges, universities, trade schools, etc.)</a:t>
            </a:r>
          </a:p>
          <a:p>
            <a:pPr lvl="1"/>
            <a:r>
              <a:rPr lang="en-US" dirty="0"/>
              <a:t>The way the ADA applies to school settings vary, depending on if the school is public or private.</a:t>
            </a:r>
          </a:p>
          <a:p>
            <a:pPr lvl="1"/>
            <a:r>
              <a:rPr lang="en-US" dirty="0"/>
              <a:t>Religious schools or entities controlled by religious organizations are generally exempt from the ADA.</a:t>
            </a:r>
          </a:p>
          <a:p>
            <a:r>
              <a:rPr lang="en-US" b="1" dirty="0"/>
              <a:t>Individuals with Disabilities Education Act (IDEA)</a:t>
            </a:r>
          </a:p>
          <a:p>
            <a:pPr lvl="1"/>
            <a:r>
              <a:rPr lang="en-US" dirty="0"/>
              <a:t>IDEA ensures special education and services for children and youth with disabilities. Under this law, “individualized education programs,” commonly called IEPs, are established to provide specialized instruction and/or supports in public K-12 settings.</a:t>
            </a:r>
          </a:p>
          <a:p>
            <a:r>
              <a:rPr lang="en-US" b="1" dirty="0"/>
              <a:t>Rehabilitation Act of 1973 (Rehab Act)</a:t>
            </a:r>
          </a:p>
          <a:p>
            <a:pPr lvl="1"/>
            <a:r>
              <a:rPr lang="en-US" dirty="0"/>
              <a:t>Section 504 of the Rehab Act applies to school districts and higher education institutions if they receive federal financial assistance. Under this law, a 504 plan may be established when the student does not require specialized instruction but does need equal access to public education.</a:t>
            </a:r>
          </a:p>
        </p:txBody>
      </p:sp>
      <p:sp>
        <p:nvSpPr>
          <p:cNvPr id="7" name="Slide Number Placeholder 6">
            <a:extLst>
              <a:ext uri="{FF2B5EF4-FFF2-40B4-BE49-F238E27FC236}">
                <a16:creationId xmlns:a16="http://schemas.microsoft.com/office/drawing/2014/main" id="{F969D5EA-F6BB-D282-73F4-969795C9F905}"/>
              </a:ext>
            </a:extLst>
          </p:cNvPr>
          <p:cNvSpPr>
            <a:spLocks noGrp="1"/>
          </p:cNvSpPr>
          <p:nvPr>
            <p:ph type="sldNum" sz="quarter" idx="12"/>
          </p:nvPr>
        </p:nvSpPr>
        <p:spPr>
          <a:xfrm>
            <a:off x="10235275" y="6492875"/>
            <a:ext cx="683339" cy="365125"/>
          </a:xfrm>
        </p:spPr>
        <p:txBody>
          <a:bodyPr/>
          <a:lstStyle/>
          <a:p>
            <a:fld id="{ED34A2F8-48CC-B946-AC3D-040272C2FF0A}" type="slidenum">
              <a:rPr lang="en-US" smtClean="0"/>
              <a:pPr/>
              <a:t>34</a:t>
            </a:fld>
            <a:endParaRPr lang="en-US"/>
          </a:p>
        </p:txBody>
      </p:sp>
    </p:spTree>
    <p:extLst>
      <p:ext uri="{BB962C8B-B14F-4D97-AF65-F5344CB8AC3E}">
        <p14:creationId xmlns:p14="http://schemas.microsoft.com/office/powerpoint/2010/main" val="3225930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AD9A1D-F095-949A-EE2D-69CE58BC3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FE1F8E-4211-440F-1B7F-9A2FF09196A9}"/>
              </a:ext>
            </a:extLst>
          </p:cNvPr>
          <p:cNvSpPr>
            <a:spLocks noGrp="1"/>
          </p:cNvSpPr>
          <p:nvPr>
            <p:ph type="title"/>
          </p:nvPr>
        </p:nvSpPr>
        <p:spPr/>
        <p:txBody>
          <a:bodyPr/>
          <a:lstStyle/>
          <a:p>
            <a:r>
              <a:rPr lang="en-US" dirty="0"/>
              <a:t>Examples of ADA implementation in schools</a:t>
            </a:r>
          </a:p>
        </p:txBody>
      </p:sp>
      <p:sp>
        <p:nvSpPr>
          <p:cNvPr id="5" name="Content Placeholder 4">
            <a:extLst>
              <a:ext uri="{FF2B5EF4-FFF2-40B4-BE49-F238E27FC236}">
                <a16:creationId xmlns:a16="http://schemas.microsoft.com/office/drawing/2014/main" id="{19217616-8BAC-AD02-C9B7-B2D45272A10F}"/>
              </a:ext>
            </a:extLst>
          </p:cNvPr>
          <p:cNvSpPr>
            <a:spLocks noGrp="1"/>
          </p:cNvSpPr>
          <p:nvPr>
            <p:ph sz="half" idx="1"/>
          </p:nvPr>
        </p:nvSpPr>
        <p:spPr>
          <a:xfrm>
            <a:off x="677333" y="1930400"/>
            <a:ext cx="4937760" cy="3126341"/>
          </a:xfrm>
        </p:spPr>
        <p:txBody>
          <a:bodyPr anchor="t">
            <a:noAutofit/>
          </a:bodyPr>
          <a:lstStyle/>
          <a:p>
            <a:pPr marL="0" indent="0">
              <a:buNone/>
            </a:pPr>
            <a:r>
              <a:rPr lang="en-US" b="1" dirty="0"/>
              <a:t>Antony</a:t>
            </a:r>
            <a:r>
              <a:rPr lang="en-US" dirty="0"/>
              <a:t>, an 11-year-old with epilepsy, has a service animal named Oscar, who is trained to alert Antony to oncoming seizures. Antony is starting a new school and when his parents enroll him, they tell the elementary school that Antony will be bringing Oscar to school. As a modification to school district policies, his new elementary school allows Oscar to accompany Antony everywhere he goes.</a:t>
            </a:r>
          </a:p>
        </p:txBody>
      </p:sp>
      <p:sp>
        <p:nvSpPr>
          <p:cNvPr id="3" name="Content Placeholder 2">
            <a:extLst>
              <a:ext uri="{FF2B5EF4-FFF2-40B4-BE49-F238E27FC236}">
                <a16:creationId xmlns:a16="http://schemas.microsoft.com/office/drawing/2014/main" id="{429F0F57-8139-C855-0110-0EB2C3D34E82}"/>
              </a:ext>
            </a:extLst>
          </p:cNvPr>
          <p:cNvSpPr>
            <a:spLocks noGrp="1"/>
          </p:cNvSpPr>
          <p:nvPr>
            <p:ph sz="half" idx="2"/>
          </p:nvPr>
        </p:nvSpPr>
        <p:spPr>
          <a:xfrm>
            <a:off x="5987628" y="1930400"/>
            <a:ext cx="4937760" cy="3126342"/>
          </a:xfrm>
        </p:spPr>
        <p:txBody>
          <a:bodyPr vert="horz" lIns="91440" tIns="45720" rIns="91440" bIns="45720" rtlCol="0" anchor="t">
            <a:noAutofit/>
          </a:bodyPr>
          <a:lstStyle/>
          <a:p>
            <a:pPr marL="0" indent="0">
              <a:buNone/>
            </a:pPr>
            <a:r>
              <a:rPr lang="en-US" b="1" dirty="0"/>
              <a:t>Barret</a:t>
            </a:r>
            <a:r>
              <a:rPr lang="en-US" dirty="0"/>
              <a:t> is a 7th grader who uses a cochlear implant to hear.  Even with his cochlear implant, Barret cannot hear everything and uses lip reading and educated guesses to fill in the gaps.  It is especially difficult for Barret to hear what is being said at school assemblies, so his school agrees to provide Communication Access Realtime Translation (CART), a service that displays words on a large screen as they are spoken, during the assemblies.</a:t>
            </a:r>
          </a:p>
        </p:txBody>
      </p:sp>
      <p:sp>
        <p:nvSpPr>
          <p:cNvPr id="4" name="Slide Number Placeholder 3">
            <a:extLst>
              <a:ext uri="{FF2B5EF4-FFF2-40B4-BE49-F238E27FC236}">
                <a16:creationId xmlns:a16="http://schemas.microsoft.com/office/drawing/2014/main" id="{C2324BAD-A302-F19E-11D1-26D70AC42B0A}"/>
              </a:ext>
            </a:extLst>
          </p:cNvPr>
          <p:cNvSpPr>
            <a:spLocks noGrp="1"/>
          </p:cNvSpPr>
          <p:nvPr>
            <p:ph type="sldNum" sz="quarter" idx="12"/>
          </p:nvPr>
        </p:nvSpPr>
        <p:spPr/>
        <p:txBody>
          <a:bodyPr/>
          <a:lstStyle/>
          <a:p>
            <a:fld id="{ED34A2F8-48CC-B946-AC3D-040272C2FF0A}" type="slidenum">
              <a:rPr lang="en-US" smtClean="0"/>
              <a:pPr/>
              <a:t>35</a:t>
            </a:fld>
            <a:endParaRPr lang="en-US"/>
          </a:p>
        </p:txBody>
      </p:sp>
    </p:spTree>
    <p:extLst>
      <p:ext uri="{BB962C8B-B14F-4D97-AF65-F5344CB8AC3E}">
        <p14:creationId xmlns:p14="http://schemas.microsoft.com/office/powerpoint/2010/main" val="3246751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503E11-5F1D-AEC2-291D-594C1EE2DB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03E54B-D434-BFFF-24F8-13B9065B13F4}"/>
              </a:ext>
            </a:extLst>
          </p:cNvPr>
          <p:cNvSpPr>
            <a:spLocks noGrp="1"/>
          </p:cNvSpPr>
          <p:nvPr>
            <p:ph type="title"/>
          </p:nvPr>
        </p:nvSpPr>
        <p:spPr/>
        <p:txBody>
          <a:bodyPr/>
          <a:lstStyle/>
          <a:p>
            <a:r>
              <a:rPr lang="en-US" dirty="0"/>
              <a:t>A few more examples of ADA implementation in schools</a:t>
            </a:r>
          </a:p>
        </p:txBody>
      </p:sp>
      <p:sp>
        <p:nvSpPr>
          <p:cNvPr id="5" name="Content Placeholder 4">
            <a:extLst>
              <a:ext uri="{FF2B5EF4-FFF2-40B4-BE49-F238E27FC236}">
                <a16:creationId xmlns:a16="http://schemas.microsoft.com/office/drawing/2014/main" id="{30EAC136-AE75-76C7-111C-D4A227682015}"/>
              </a:ext>
            </a:extLst>
          </p:cNvPr>
          <p:cNvSpPr>
            <a:spLocks noGrp="1"/>
          </p:cNvSpPr>
          <p:nvPr>
            <p:ph sz="half" idx="1"/>
          </p:nvPr>
        </p:nvSpPr>
        <p:spPr>
          <a:xfrm>
            <a:off x="677333" y="1930400"/>
            <a:ext cx="3291840" cy="3127248"/>
          </a:xfrm>
        </p:spPr>
        <p:txBody>
          <a:bodyPr anchor="t">
            <a:noAutofit/>
          </a:bodyPr>
          <a:lstStyle/>
          <a:p>
            <a:pPr marL="0" indent="0">
              <a:buNone/>
            </a:pPr>
            <a:r>
              <a:rPr lang="en-US" b="1" dirty="0"/>
              <a:t>Mariah</a:t>
            </a:r>
            <a:r>
              <a:rPr lang="en-US" dirty="0"/>
              <a:t> has diabetes. She needs to be able to take her shots and eat snacks at certain times of the day. Her high school makes a reasonable modification to their attendance policy to allow Mariah to be a few minutes late to class or leave class when needed for this reason.</a:t>
            </a:r>
          </a:p>
        </p:txBody>
      </p:sp>
      <p:sp>
        <p:nvSpPr>
          <p:cNvPr id="6" name="Content Placeholder 5">
            <a:extLst>
              <a:ext uri="{FF2B5EF4-FFF2-40B4-BE49-F238E27FC236}">
                <a16:creationId xmlns:a16="http://schemas.microsoft.com/office/drawing/2014/main" id="{DDE35F39-FDE6-1FD4-DB13-394B227E9441}"/>
              </a:ext>
            </a:extLst>
          </p:cNvPr>
          <p:cNvSpPr>
            <a:spLocks noGrp="1"/>
          </p:cNvSpPr>
          <p:nvPr>
            <p:ph sz="half" idx="2"/>
          </p:nvPr>
        </p:nvSpPr>
        <p:spPr>
          <a:xfrm>
            <a:off x="4152054" y="1930399"/>
            <a:ext cx="3291840" cy="3127248"/>
          </a:xfrm>
        </p:spPr>
        <p:txBody>
          <a:bodyPr/>
          <a:lstStyle/>
          <a:p>
            <a:pPr marL="0" marR="0" lvl="0" indent="0" algn="l" defTabSz="457200" rtl="0" eaLnBrk="1" fontAlgn="auto" latinLnBrk="0" hangingPunct="1">
              <a:lnSpc>
                <a:spcPct val="100000"/>
              </a:lnSpc>
              <a:spcBef>
                <a:spcPts val="1000"/>
              </a:spcBef>
              <a:spcAft>
                <a:spcPts val="0"/>
              </a:spcAft>
              <a:buClr>
                <a:srgbClr val="549E39"/>
              </a:buClr>
              <a:buSzPct val="80000"/>
              <a:buFont typeface="Wingdings 3" charset="2"/>
              <a:buNone/>
              <a:tabLst/>
              <a:defRPr/>
            </a:pPr>
            <a:r>
              <a:rPr kumimoji="0" lang="en-US" sz="1800" b="1" i="0" u="none" strike="noStrike" kern="1200" cap="none" spc="0" normalizeH="0" baseline="0" noProof="0" dirty="0">
                <a:ln>
                  <a:noFill/>
                </a:ln>
                <a:solidFill>
                  <a:prstClr val="black"/>
                </a:solidFill>
                <a:effectLst/>
                <a:uLnTx/>
                <a:uFillTx/>
                <a:latin typeface="Trebuchet MS" panose="020B0603020202020204"/>
                <a:ea typeface="+mn-ea"/>
                <a:cs typeface="+mn-cs"/>
              </a:rPr>
              <a:t>Lily</a:t>
            </a: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 a high school student with a heart condition that substantially limits several major life activities, has an an ongoing schedule change as a reasonable modification so she may attend monitoring appointments from a health care provider every other Friday afternoon.</a:t>
            </a:r>
          </a:p>
          <a:p>
            <a:endParaRPr lang="en-US" dirty="0"/>
          </a:p>
        </p:txBody>
      </p:sp>
      <p:sp>
        <p:nvSpPr>
          <p:cNvPr id="4" name="Slide Number Placeholder 3">
            <a:extLst>
              <a:ext uri="{FF2B5EF4-FFF2-40B4-BE49-F238E27FC236}">
                <a16:creationId xmlns:a16="http://schemas.microsoft.com/office/drawing/2014/main" id="{1E971407-5EE4-2F4C-F645-97B111C66E7C}"/>
              </a:ext>
            </a:extLst>
          </p:cNvPr>
          <p:cNvSpPr>
            <a:spLocks noGrp="1"/>
          </p:cNvSpPr>
          <p:nvPr>
            <p:ph type="sldNum" sz="quarter" idx="12"/>
          </p:nvPr>
        </p:nvSpPr>
        <p:spPr/>
        <p:txBody>
          <a:bodyPr/>
          <a:lstStyle/>
          <a:p>
            <a:fld id="{ED34A2F8-48CC-B946-AC3D-040272C2FF0A}" type="slidenum">
              <a:rPr lang="en-US" smtClean="0"/>
              <a:pPr/>
              <a:t>36</a:t>
            </a:fld>
            <a:endParaRPr lang="en-US"/>
          </a:p>
        </p:txBody>
      </p:sp>
      <p:sp>
        <p:nvSpPr>
          <p:cNvPr id="7" name="Content Placeholder 6">
            <a:extLst>
              <a:ext uri="{FF2B5EF4-FFF2-40B4-BE49-F238E27FC236}">
                <a16:creationId xmlns:a16="http://schemas.microsoft.com/office/drawing/2014/main" id="{18496CB7-B4E7-4DE6-5EFB-A95B14BEBBC8}"/>
              </a:ext>
            </a:extLst>
          </p:cNvPr>
          <p:cNvSpPr>
            <a:spLocks noGrp="1"/>
          </p:cNvSpPr>
          <p:nvPr>
            <p:ph sz="half" idx="13"/>
          </p:nvPr>
        </p:nvSpPr>
        <p:spPr>
          <a:xfrm>
            <a:off x="7626774" y="1930399"/>
            <a:ext cx="3291840" cy="3436258"/>
          </a:xfrm>
        </p:spPr>
        <p:txBody>
          <a:bodyPr>
            <a:noAutofit/>
          </a:bodyPr>
          <a:lstStyle/>
          <a:p>
            <a:pPr marL="0" marR="0" lvl="0" indent="0" algn="l" defTabSz="457200" rtl="0" eaLnBrk="1" fontAlgn="auto" latinLnBrk="0" hangingPunct="1">
              <a:lnSpc>
                <a:spcPct val="100000"/>
              </a:lnSpc>
              <a:spcBef>
                <a:spcPts val="1000"/>
              </a:spcBef>
              <a:spcAft>
                <a:spcPts val="0"/>
              </a:spcAft>
              <a:buClr>
                <a:srgbClr val="549E39"/>
              </a:buClr>
              <a:buSzPct val="80000"/>
              <a:buFont typeface="Wingdings 3" charset="2"/>
              <a:buNone/>
              <a:tabLst/>
              <a:defRPr/>
            </a:pPr>
            <a:r>
              <a:rPr kumimoji="0" lang="en-US" sz="1800" b="1" i="0" u="none" strike="noStrike" kern="1200" cap="none" spc="0" normalizeH="0" baseline="0" noProof="0" dirty="0">
                <a:ln>
                  <a:noFill/>
                </a:ln>
                <a:solidFill>
                  <a:prstClr val="black"/>
                </a:solidFill>
                <a:effectLst/>
                <a:uLnTx/>
                <a:uFillTx/>
                <a:latin typeface="Trebuchet MS" panose="020B0603020202020204"/>
                <a:ea typeface="+mn-ea"/>
                <a:cs typeface="+mn-cs"/>
              </a:rPr>
              <a:t>Charley</a:t>
            </a:r>
            <a:r>
              <a:rPr lang="en-US" dirty="0">
                <a:solidFill>
                  <a:prstClr val="black"/>
                </a:solidFill>
                <a:latin typeface="Trebuchet MS" panose="020B0603020202020204"/>
              </a:rPr>
              <a:t> is</a:t>
            </a: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 a freshman at a state university who has a learning disability. Through the university’s disability services office, Charley requested and received an accommodation for extra time on all testing activities intended to be completed in a single class session, including quizzes, midterms, and final exams.</a:t>
            </a:r>
          </a:p>
        </p:txBody>
      </p:sp>
    </p:spTree>
    <p:extLst>
      <p:ext uri="{BB962C8B-B14F-4D97-AF65-F5344CB8AC3E}">
        <p14:creationId xmlns:p14="http://schemas.microsoft.com/office/powerpoint/2010/main" val="15852790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5A747-7CEE-EF72-FE6F-C0696DCEC632}"/>
              </a:ext>
            </a:extLst>
          </p:cNvPr>
          <p:cNvSpPr>
            <a:spLocks noGrp="1"/>
          </p:cNvSpPr>
          <p:nvPr>
            <p:ph type="title"/>
          </p:nvPr>
        </p:nvSpPr>
        <p:spPr/>
        <p:txBody>
          <a:bodyPr/>
          <a:lstStyle/>
          <a:p>
            <a:r>
              <a:rPr lang="en-US" dirty="0"/>
              <a:t>Ensure your rights are respected</a:t>
            </a:r>
          </a:p>
        </p:txBody>
      </p:sp>
      <p:sp>
        <p:nvSpPr>
          <p:cNvPr id="3" name="Content Placeholder 2">
            <a:extLst>
              <a:ext uri="{FF2B5EF4-FFF2-40B4-BE49-F238E27FC236}">
                <a16:creationId xmlns:a16="http://schemas.microsoft.com/office/drawing/2014/main" id="{45FC611F-20CA-72B2-9BAE-DD7662472E54}"/>
              </a:ext>
            </a:extLst>
          </p:cNvPr>
          <p:cNvSpPr>
            <a:spLocks noGrp="1"/>
          </p:cNvSpPr>
          <p:nvPr>
            <p:ph sz="half" idx="1"/>
          </p:nvPr>
        </p:nvSpPr>
        <p:spPr>
          <a:xfrm>
            <a:off x="677332" y="1930400"/>
            <a:ext cx="10248055" cy="2865809"/>
          </a:xfrm>
        </p:spPr>
        <p:txBody>
          <a:bodyPr>
            <a:noAutofit/>
          </a:bodyPr>
          <a:lstStyle/>
          <a:p>
            <a:r>
              <a:rPr lang="en-US" dirty="0"/>
              <a:t>Ensuring your rights are respected under the ADA sometimes requires action.</a:t>
            </a:r>
          </a:p>
          <a:p>
            <a:pPr lvl="1"/>
            <a:r>
              <a:rPr lang="en-US" dirty="0"/>
              <a:t>For employment rights, talk to your HR representative or a supervisor first.</a:t>
            </a:r>
          </a:p>
          <a:p>
            <a:pPr lvl="1"/>
            <a:r>
              <a:rPr lang="en-US" dirty="0"/>
              <a:t>For disability rights in high schools or college campuses, try talking to your guidance counselors or disability services offices on college campuses.</a:t>
            </a:r>
          </a:p>
          <a:p>
            <a:pPr lvl="1"/>
            <a:r>
              <a:rPr lang="en-US" dirty="0"/>
              <a:t>In state and local governments, you can reach out to their ADA Coordinators who help make sure the ADA is being followed. You can usually find out who this person is on government entities’ websites.</a:t>
            </a:r>
          </a:p>
          <a:p>
            <a:pPr lvl="1"/>
            <a:r>
              <a:rPr lang="en-US" dirty="0"/>
              <a:t>In businesses, or “public accommodations” as they are known under the ADA, sometimes it’s enough to request the changes you need by talking to someone in charge, like a manager or owner.</a:t>
            </a:r>
          </a:p>
        </p:txBody>
      </p:sp>
      <p:sp>
        <p:nvSpPr>
          <p:cNvPr id="5" name="Content Placeholder 4">
            <a:extLst>
              <a:ext uri="{FF2B5EF4-FFF2-40B4-BE49-F238E27FC236}">
                <a16:creationId xmlns:a16="http://schemas.microsoft.com/office/drawing/2014/main" id="{58D6AE32-03CB-455F-26B8-76EB03659A37}"/>
              </a:ext>
            </a:extLst>
          </p:cNvPr>
          <p:cNvSpPr>
            <a:spLocks noGrp="1"/>
          </p:cNvSpPr>
          <p:nvPr>
            <p:ph sz="half" idx="2"/>
          </p:nvPr>
        </p:nvSpPr>
        <p:spPr>
          <a:xfrm>
            <a:off x="875762" y="5159910"/>
            <a:ext cx="10042851" cy="1014984"/>
          </a:xfrm>
          <a:custGeom>
            <a:avLst/>
            <a:gdLst>
              <a:gd name="connsiteX0" fmla="*/ 0 w 10042851"/>
              <a:gd name="connsiteY0" fmla="*/ 0 h 1014984"/>
              <a:gd name="connsiteX1" fmla="*/ 590756 w 10042851"/>
              <a:gd name="connsiteY1" fmla="*/ 0 h 1014984"/>
              <a:gd name="connsiteX2" fmla="*/ 1181512 w 10042851"/>
              <a:gd name="connsiteY2" fmla="*/ 0 h 1014984"/>
              <a:gd name="connsiteX3" fmla="*/ 1470982 w 10042851"/>
              <a:gd name="connsiteY3" fmla="*/ 0 h 1014984"/>
              <a:gd name="connsiteX4" fmla="*/ 2061738 w 10042851"/>
              <a:gd name="connsiteY4" fmla="*/ 0 h 1014984"/>
              <a:gd name="connsiteX5" fmla="*/ 2351209 w 10042851"/>
              <a:gd name="connsiteY5" fmla="*/ 0 h 1014984"/>
              <a:gd name="connsiteX6" fmla="*/ 3042393 w 10042851"/>
              <a:gd name="connsiteY6" fmla="*/ 0 h 1014984"/>
              <a:gd name="connsiteX7" fmla="*/ 3432292 w 10042851"/>
              <a:gd name="connsiteY7" fmla="*/ 0 h 1014984"/>
              <a:gd name="connsiteX8" fmla="*/ 3922619 w 10042851"/>
              <a:gd name="connsiteY8" fmla="*/ 0 h 1014984"/>
              <a:gd name="connsiteX9" fmla="*/ 4312518 w 10042851"/>
              <a:gd name="connsiteY9" fmla="*/ 0 h 1014984"/>
              <a:gd name="connsiteX10" fmla="*/ 4903274 w 10042851"/>
              <a:gd name="connsiteY10" fmla="*/ 0 h 1014984"/>
              <a:gd name="connsiteX11" fmla="*/ 5694887 w 10042851"/>
              <a:gd name="connsiteY11" fmla="*/ 0 h 1014984"/>
              <a:gd name="connsiteX12" fmla="*/ 6486500 w 10042851"/>
              <a:gd name="connsiteY12" fmla="*/ 0 h 1014984"/>
              <a:gd name="connsiteX13" fmla="*/ 6976828 w 10042851"/>
              <a:gd name="connsiteY13" fmla="*/ 0 h 1014984"/>
              <a:gd name="connsiteX14" fmla="*/ 7567584 w 10042851"/>
              <a:gd name="connsiteY14" fmla="*/ 0 h 1014984"/>
              <a:gd name="connsiteX15" fmla="*/ 8158340 w 10042851"/>
              <a:gd name="connsiteY15" fmla="*/ 0 h 1014984"/>
              <a:gd name="connsiteX16" fmla="*/ 8749095 w 10042851"/>
              <a:gd name="connsiteY16" fmla="*/ 0 h 1014984"/>
              <a:gd name="connsiteX17" fmla="*/ 9038566 w 10042851"/>
              <a:gd name="connsiteY17" fmla="*/ 0 h 1014984"/>
              <a:gd name="connsiteX18" fmla="*/ 10042851 w 10042851"/>
              <a:gd name="connsiteY18" fmla="*/ 0 h 1014984"/>
              <a:gd name="connsiteX19" fmla="*/ 10042851 w 10042851"/>
              <a:gd name="connsiteY19" fmla="*/ 497342 h 1014984"/>
              <a:gd name="connsiteX20" fmla="*/ 10042851 w 10042851"/>
              <a:gd name="connsiteY20" fmla="*/ 1014984 h 1014984"/>
              <a:gd name="connsiteX21" fmla="*/ 9552524 w 10042851"/>
              <a:gd name="connsiteY21" fmla="*/ 1014984 h 1014984"/>
              <a:gd name="connsiteX22" fmla="*/ 8760911 w 10042851"/>
              <a:gd name="connsiteY22" fmla="*/ 1014984 h 1014984"/>
              <a:gd name="connsiteX23" fmla="*/ 8471440 w 10042851"/>
              <a:gd name="connsiteY23" fmla="*/ 1014984 h 1014984"/>
              <a:gd name="connsiteX24" fmla="*/ 7780256 w 10042851"/>
              <a:gd name="connsiteY24" fmla="*/ 1014984 h 1014984"/>
              <a:gd name="connsiteX25" fmla="*/ 7490785 w 10042851"/>
              <a:gd name="connsiteY25" fmla="*/ 1014984 h 1014984"/>
              <a:gd name="connsiteX26" fmla="*/ 7000458 w 10042851"/>
              <a:gd name="connsiteY26" fmla="*/ 1014984 h 1014984"/>
              <a:gd name="connsiteX27" fmla="*/ 6409702 w 10042851"/>
              <a:gd name="connsiteY27" fmla="*/ 1014984 h 1014984"/>
              <a:gd name="connsiteX28" fmla="*/ 5718518 w 10042851"/>
              <a:gd name="connsiteY28" fmla="*/ 1014984 h 1014984"/>
              <a:gd name="connsiteX29" fmla="*/ 4926905 w 10042851"/>
              <a:gd name="connsiteY29" fmla="*/ 1014984 h 1014984"/>
              <a:gd name="connsiteX30" fmla="*/ 4135292 w 10042851"/>
              <a:gd name="connsiteY30" fmla="*/ 1014984 h 1014984"/>
              <a:gd name="connsiteX31" fmla="*/ 3544536 w 10042851"/>
              <a:gd name="connsiteY31" fmla="*/ 1014984 h 1014984"/>
              <a:gd name="connsiteX32" fmla="*/ 2752923 w 10042851"/>
              <a:gd name="connsiteY32" fmla="*/ 1014984 h 1014984"/>
              <a:gd name="connsiteX33" fmla="*/ 2363024 w 10042851"/>
              <a:gd name="connsiteY33" fmla="*/ 1014984 h 1014984"/>
              <a:gd name="connsiteX34" fmla="*/ 1571411 w 10042851"/>
              <a:gd name="connsiteY34" fmla="*/ 1014984 h 1014984"/>
              <a:gd name="connsiteX35" fmla="*/ 1081083 w 10042851"/>
              <a:gd name="connsiteY35" fmla="*/ 1014984 h 1014984"/>
              <a:gd name="connsiteX36" fmla="*/ 691184 w 10042851"/>
              <a:gd name="connsiteY36" fmla="*/ 1014984 h 1014984"/>
              <a:gd name="connsiteX37" fmla="*/ 0 w 10042851"/>
              <a:gd name="connsiteY37" fmla="*/ 1014984 h 1014984"/>
              <a:gd name="connsiteX38" fmla="*/ 0 w 10042851"/>
              <a:gd name="connsiteY38" fmla="*/ 507492 h 1014984"/>
              <a:gd name="connsiteX39" fmla="*/ 0 w 10042851"/>
              <a:gd name="connsiteY39" fmla="*/ 0 h 10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42851" h="1014984" fill="none" extrusionOk="0">
                <a:moveTo>
                  <a:pt x="0" y="0"/>
                </a:moveTo>
                <a:cubicBezTo>
                  <a:pt x="165729" y="-36511"/>
                  <a:pt x="439144" y="28758"/>
                  <a:pt x="590756" y="0"/>
                </a:cubicBezTo>
                <a:cubicBezTo>
                  <a:pt x="742368" y="-28758"/>
                  <a:pt x="1006674" y="69256"/>
                  <a:pt x="1181512" y="0"/>
                </a:cubicBezTo>
                <a:cubicBezTo>
                  <a:pt x="1356350" y="-69256"/>
                  <a:pt x="1364320" y="6588"/>
                  <a:pt x="1470982" y="0"/>
                </a:cubicBezTo>
                <a:cubicBezTo>
                  <a:pt x="1577644" y="-6588"/>
                  <a:pt x="1926935" y="70060"/>
                  <a:pt x="2061738" y="0"/>
                </a:cubicBezTo>
                <a:cubicBezTo>
                  <a:pt x="2196541" y="-70060"/>
                  <a:pt x="2209839" y="18609"/>
                  <a:pt x="2351209" y="0"/>
                </a:cubicBezTo>
                <a:cubicBezTo>
                  <a:pt x="2492579" y="-18609"/>
                  <a:pt x="2814194" y="55104"/>
                  <a:pt x="3042393" y="0"/>
                </a:cubicBezTo>
                <a:cubicBezTo>
                  <a:pt x="3270592" y="-55104"/>
                  <a:pt x="3311057" y="9724"/>
                  <a:pt x="3432292" y="0"/>
                </a:cubicBezTo>
                <a:cubicBezTo>
                  <a:pt x="3553527" y="-9724"/>
                  <a:pt x="3704931" y="20648"/>
                  <a:pt x="3922619" y="0"/>
                </a:cubicBezTo>
                <a:cubicBezTo>
                  <a:pt x="4140307" y="-20648"/>
                  <a:pt x="4155875" y="41450"/>
                  <a:pt x="4312518" y="0"/>
                </a:cubicBezTo>
                <a:cubicBezTo>
                  <a:pt x="4469161" y="-41450"/>
                  <a:pt x="4680512" y="62669"/>
                  <a:pt x="4903274" y="0"/>
                </a:cubicBezTo>
                <a:cubicBezTo>
                  <a:pt x="5126036" y="-62669"/>
                  <a:pt x="5343399" y="31164"/>
                  <a:pt x="5694887" y="0"/>
                </a:cubicBezTo>
                <a:cubicBezTo>
                  <a:pt x="6046375" y="-31164"/>
                  <a:pt x="6293489" y="22665"/>
                  <a:pt x="6486500" y="0"/>
                </a:cubicBezTo>
                <a:cubicBezTo>
                  <a:pt x="6679511" y="-22665"/>
                  <a:pt x="6827142" y="5510"/>
                  <a:pt x="6976828" y="0"/>
                </a:cubicBezTo>
                <a:cubicBezTo>
                  <a:pt x="7126514" y="-5510"/>
                  <a:pt x="7308394" y="50440"/>
                  <a:pt x="7567584" y="0"/>
                </a:cubicBezTo>
                <a:cubicBezTo>
                  <a:pt x="7826774" y="-50440"/>
                  <a:pt x="7942594" y="54971"/>
                  <a:pt x="8158340" y="0"/>
                </a:cubicBezTo>
                <a:cubicBezTo>
                  <a:pt x="8374086" y="-54971"/>
                  <a:pt x="8476881" y="33188"/>
                  <a:pt x="8749095" y="0"/>
                </a:cubicBezTo>
                <a:cubicBezTo>
                  <a:pt x="9021310" y="-33188"/>
                  <a:pt x="8894712" y="27196"/>
                  <a:pt x="9038566" y="0"/>
                </a:cubicBezTo>
                <a:cubicBezTo>
                  <a:pt x="9182420" y="-27196"/>
                  <a:pt x="9553864" y="99407"/>
                  <a:pt x="10042851" y="0"/>
                </a:cubicBezTo>
                <a:cubicBezTo>
                  <a:pt x="10070244" y="153320"/>
                  <a:pt x="10009532" y="290269"/>
                  <a:pt x="10042851" y="497342"/>
                </a:cubicBezTo>
                <a:cubicBezTo>
                  <a:pt x="10076170" y="704415"/>
                  <a:pt x="10001569" y="796201"/>
                  <a:pt x="10042851" y="1014984"/>
                </a:cubicBezTo>
                <a:cubicBezTo>
                  <a:pt x="9841962" y="1017215"/>
                  <a:pt x="9699586" y="1007895"/>
                  <a:pt x="9552524" y="1014984"/>
                </a:cubicBezTo>
                <a:cubicBezTo>
                  <a:pt x="9405462" y="1022073"/>
                  <a:pt x="8951651" y="968528"/>
                  <a:pt x="8760911" y="1014984"/>
                </a:cubicBezTo>
                <a:cubicBezTo>
                  <a:pt x="8570171" y="1061440"/>
                  <a:pt x="8604952" y="984337"/>
                  <a:pt x="8471440" y="1014984"/>
                </a:cubicBezTo>
                <a:cubicBezTo>
                  <a:pt x="8337928" y="1045631"/>
                  <a:pt x="7939385" y="1003677"/>
                  <a:pt x="7780256" y="1014984"/>
                </a:cubicBezTo>
                <a:cubicBezTo>
                  <a:pt x="7621127" y="1026291"/>
                  <a:pt x="7583242" y="1010442"/>
                  <a:pt x="7490785" y="1014984"/>
                </a:cubicBezTo>
                <a:cubicBezTo>
                  <a:pt x="7398328" y="1019526"/>
                  <a:pt x="7125963" y="975775"/>
                  <a:pt x="7000458" y="1014984"/>
                </a:cubicBezTo>
                <a:cubicBezTo>
                  <a:pt x="6874953" y="1054193"/>
                  <a:pt x="6582023" y="960709"/>
                  <a:pt x="6409702" y="1014984"/>
                </a:cubicBezTo>
                <a:cubicBezTo>
                  <a:pt x="6237381" y="1069259"/>
                  <a:pt x="5952326" y="958416"/>
                  <a:pt x="5718518" y="1014984"/>
                </a:cubicBezTo>
                <a:cubicBezTo>
                  <a:pt x="5484710" y="1071552"/>
                  <a:pt x="5127020" y="956420"/>
                  <a:pt x="4926905" y="1014984"/>
                </a:cubicBezTo>
                <a:cubicBezTo>
                  <a:pt x="4726790" y="1073548"/>
                  <a:pt x="4375903" y="931612"/>
                  <a:pt x="4135292" y="1014984"/>
                </a:cubicBezTo>
                <a:cubicBezTo>
                  <a:pt x="3894681" y="1098356"/>
                  <a:pt x="3748976" y="964334"/>
                  <a:pt x="3544536" y="1014984"/>
                </a:cubicBezTo>
                <a:cubicBezTo>
                  <a:pt x="3340096" y="1065634"/>
                  <a:pt x="3029622" y="934044"/>
                  <a:pt x="2752923" y="1014984"/>
                </a:cubicBezTo>
                <a:cubicBezTo>
                  <a:pt x="2476224" y="1095924"/>
                  <a:pt x="2542419" y="991977"/>
                  <a:pt x="2363024" y="1014984"/>
                </a:cubicBezTo>
                <a:cubicBezTo>
                  <a:pt x="2183629" y="1037991"/>
                  <a:pt x="1762570" y="958914"/>
                  <a:pt x="1571411" y="1014984"/>
                </a:cubicBezTo>
                <a:cubicBezTo>
                  <a:pt x="1380252" y="1071054"/>
                  <a:pt x="1301229" y="1004573"/>
                  <a:pt x="1081083" y="1014984"/>
                </a:cubicBezTo>
                <a:cubicBezTo>
                  <a:pt x="860937" y="1025395"/>
                  <a:pt x="873256" y="991547"/>
                  <a:pt x="691184" y="1014984"/>
                </a:cubicBezTo>
                <a:cubicBezTo>
                  <a:pt x="509112" y="1038421"/>
                  <a:pt x="248335" y="975011"/>
                  <a:pt x="0" y="1014984"/>
                </a:cubicBezTo>
                <a:cubicBezTo>
                  <a:pt x="-38288" y="789054"/>
                  <a:pt x="9793" y="653464"/>
                  <a:pt x="0" y="507492"/>
                </a:cubicBezTo>
                <a:cubicBezTo>
                  <a:pt x="-9793" y="361520"/>
                  <a:pt x="23768" y="128045"/>
                  <a:pt x="0" y="0"/>
                </a:cubicBezTo>
                <a:close/>
              </a:path>
              <a:path w="10042851" h="1014984" stroke="0" extrusionOk="0">
                <a:moveTo>
                  <a:pt x="0" y="0"/>
                </a:moveTo>
                <a:cubicBezTo>
                  <a:pt x="124839" y="-15341"/>
                  <a:pt x="278939" y="12291"/>
                  <a:pt x="389899" y="0"/>
                </a:cubicBezTo>
                <a:cubicBezTo>
                  <a:pt x="500859" y="-12291"/>
                  <a:pt x="618233" y="22297"/>
                  <a:pt x="679369" y="0"/>
                </a:cubicBezTo>
                <a:cubicBezTo>
                  <a:pt x="740505" y="-22297"/>
                  <a:pt x="1104598" y="42886"/>
                  <a:pt x="1470982" y="0"/>
                </a:cubicBezTo>
                <a:cubicBezTo>
                  <a:pt x="1837366" y="-42886"/>
                  <a:pt x="1739999" y="17355"/>
                  <a:pt x="1860881" y="0"/>
                </a:cubicBezTo>
                <a:cubicBezTo>
                  <a:pt x="1981763" y="-17355"/>
                  <a:pt x="2022166" y="26558"/>
                  <a:pt x="2150352" y="0"/>
                </a:cubicBezTo>
                <a:cubicBezTo>
                  <a:pt x="2278538" y="-26558"/>
                  <a:pt x="2449594" y="34243"/>
                  <a:pt x="2540251" y="0"/>
                </a:cubicBezTo>
                <a:cubicBezTo>
                  <a:pt x="2630908" y="-34243"/>
                  <a:pt x="2898055" y="6014"/>
                  <a:pt x="3231435" y="0"/>
                </a:cubicBezTo>
                <a:cubicBezTo>
                  <a:pt x="3564815" y="-6014"/>
                  <a:pt x="3480847" y="22136"/>
                  <a:pt x="3621334" y="0"/>
                </a:cubicBezTo>
                <a:cubicBezTo>
                  <a:pt x="3761821" y="-22136"/>
                  <a:pt x="3835714" y="9888"/>
                  <a:pt x="3910804" y="0"/>
                </a:cubicBezTo>
                <a:cubicBezTo>
                  <a:pt x="3985894" y="-9888"/>
                  <a:pt x="4460364" y="64558"/>
                  <a:pt x="4601989" y="0"/>
                </a:cubicBezTo>
                <a:cubicBezTo>
                  <a:pt x="4743615" y="-64558"/>
                  <a:pt x="4823912" y="46235"/>
                  <a:pt x="4991888" y="0"/>
                </a:cubicBezTo>
                <a:cubicBezTo>
                  <a:pt x="5159864" y="-46235"/>
                  <a:pt x="5197732" y="2371"/>
                  <a:pt x="5381787" y="0"/>
                </a:cubicBezTo>
                <a:cubicBezTo>
                  <a:pt x="5565842" y="-2371"/>
                  <a:pt x="5801222" y="2924"/>
                  <a:pt x="6173400" y="0"/>
                </a:cubicBezTo>
                <a:cubicBezTo>
                  <a:pt x="6545578" y="-2924"/>
                  <a:pt x="6458844" y="11486"/>
                  <a:pt x="6563299" y="0"/>
                </a:cubicBezTo>
                <a:cubicBezTo>
                  <a:pt x="6667754" y="-11486"/>
                  <a:pt x="7003937" y="78372"/>
                  <a:pt x="7254483" y="0"/>
                </a:cubicBezTo>
                <a:cubicBezTo>
                  <a:pt x="7505029" y="-78372"/>
                  <a:pt x="7823628" y="51351"/>
                  <a:pt x="8046096" y="0"/>
                </a:cubicBezTo>
                <a:cubicBezTo>
                  <a:pt x="8268564" y="-51351"/>
                  <a:pt x="8461102" y="67144"/>
                  <a:pt x="8737280" y="0"/>
                </a:cubicBezTo>
                <a:cubicBezTo>
                  <a:pt x="9013458" y="-67144"/>
                  <a:pt x="9002628" y="51685"/>
                  <a:pt x="9227608" y="0"/>
                </a:cubicBezTo>
                <a:cubicBezTo>
                  <a:pt x="9452588" y="-51685"/>
                  <a:pt x="9639061" y="88250"/>
                  <a:pt x="10042851" y="0"/>
                </a:cubicBezTo>
                <a:cubicBezTo>
                  <a:pt x="10093129" y="192025"/>
                  <a:pt x="9994007" y="309844"/>
                  <a:pt x="10042851" y="477042"/>
                </a:cubicBezTo>
                <a:cubicBezTo>
                  <a:pt x="10091695" y="644240"/>
                  <a:pt x="9988284" y="746158"/>
                  <a:pt x="10042851" y="1014984"/>
                </a:cubicBezTo>
                <a:cubicBezTo>
                  <a:pt x="9809564" y="1030595"/>
                  <a:pt x="9743552" y="974525"/>
                  <a:pt x="9552524" y="1014984"/>
                </a:cubicBezTo>
                <a:cubicBezTo>
                  <a:pt x="9361496" y="1055443"/>
                  <a:pt x="9010884" y="982437"/>
                  <a:pt x="8760911" y="1014984"/>
                </a:cubicBezTo>
                <a:cubicBezTo>
                  <a:pt x="8510938" y="1047531"/>
                  <a:pt x="8497859" y="1004855"/>
                  <a:pt x="8270583" y="1014984"/>
                </a:cubicBezTo>
                <a:cubicBezTo>
                  <a:pt x="8043307" y="1025113"/>
                  <a:pt x="7687029" y="989594"/>
                  <a:pt x="7478970" y="1014984"/>
                </a:cubicBezTo>
                <a:cubicBezTo>
                  <a:pt x="7270911" y="1040374"/>
                  <a:pt x="7256779" y="993354"/>
                  <a:pt x="7089071" y="1014984"/>
                </a:cubicBezTo>
                <a:cubicBezTo>
                  <a:pt x="6921363" y="1036614"/>
                  <a:pt x="6620049" y="984445"/>
                  <a:pt x="6297458" y="1014984"/>
                </a:cubicBezTo>
                <a:cubicBezTo>
                  <a:pt x="5974867" y="1045523"/>
                  <a:pt x="6089519" y="981950"/>
                  <a:pt x="5907559" y="1014984"/>
                </a:cubicBezTo>
                <a:cubicBezTo>
                  <a:pt x="5725599" y="1048018"/>
                  <a:pt x="5593038" y="1001347"/>
                  <a:pt x="5316803" y="1014984"/>
                </a:cubicBezTo>
                <a:cubicBezTo>
                  <a:pt x="5040568" y="1028621"/>
                  <a:pt x="4845526" y="952717"/>
                  <a:pt x="4525191" y="1014984"/>
                </a:cubicBezTo>
                <a:cubicBezTo>
                  <a:pt x="4204856" y="1077251"/>
                  <a:pt x="4198154" y="1012265"/>
                  <a:pt x="4034863" y="1014984"/>
                </a:cubicBezTo>
                <a:cubicBezTo>
                  <a:pt x="3871572" y="1017703"/>
                  <a:pt x="3649237" y="980300"/>
                  <a:pt x="3544536" y="1014984"/>
                </a:cubicBezTo>
                <a:cubicBezTo>
                  <a:pt x="3439835" y="1049668"/>
                  <a:pt x="3287991" y="1001192"/>
                  <a:pt x="3154637" y="1014984"/>
                </a:cubicBezTo>
                <a:cubicBezTo>
                  <a:pt x="3021283" y="1028776"/>
                  <a:pt x="2842834" y="972181"/>
                  <a:pt x="2664309" y="1014984"/>
                </a:cubicBezTo>
                <a:cubicBezTo>
                  <a:pt x="2485784" y="1057787"/>
                  <a:pt x="2241075" y="989471"/>
                  <a:pt x="1973125" y="1014984"/>
                </a:cubicBezTo>
                <a:cubicBezTo>
                  <a:pt x="1705175" y="1040497"/>
                  <a:pt x="1665615" y="1003683"/>
                  <a:pt x="1583226" y="1014984"/>
                </a:cubicBezTo>
                <a:cubicBezTo>
                  <a:pt x="1500837" y="1026285"/>
                  <a:pt x="1177669" y="969708"/>
                  <a:pt x="992470" y="1014984"/>
                </a:cubicBezTo>
                <a:cubicBezTo>
                  <a:pt x="807271" y="1060260"/>
                  <a:pt x="274833" y="919233"/>
                  <a:pt x="0" y="1014984"/>
                </a:cubicBezTo>
                <a:cubicBezTo>
                  <a:pt x="-22621" y="785840"/>
                  <a:pt x="34904" y="696058"/>
                  <a:pt x="0" y="537942"/>
                </a:cubicBezTo>
                <a:cubicBezTo>
                  <a:pt x="-34904" y="379826"/>
                  <a:pt x="38581" y="139316"/>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2019202374">
                  <ask:type>
                    <ask:lineSketchScribble/>
                  </ask:type>
                </ask:lineSketchStyleProps>
              </a:ext>
            </a:extLst>
          </a:ln>
          <a:effectLst>
            <a:outerShdw blurRad="63500" sx="102000" sy="102000" algn="ctr" rotWithShape="0">
              <a:prstClr val="black">
                <a:alpha val="40000"/>
              </a:prstClr>
            </a:outerShdw>
          </a:effectLst>
        </p:spPr>
        <p:txBody>
          <a:bodyPr lIns="182880" tIns="91440" rIns="182880" bIns="91440">
            <a:spAutoFit/>
          </a:bodyPr>
          <a:lstStyle/>
          <a:p>
            <a:pPr marL="0" indent="0">
              <a:buNone/>
            </a:pPr>
            <a:r>
              <a:rPr lang="en-US" dirty="0"/>
              <a:t>Regardless of the steps you take, document everything. Send yourself a text message or an email to record the conversation you had or the action you took. Remember to include dates, names, and any suggested or planned next steps.</a:t>
            </a:r>
          </a:p>
        </p:txBody>
      </p:sp>
      <p:sp>
        <p:nvSpPr>
          <p:cNvPr id="4" name="Slide Number Placeholder 3">
            <a:extLst>
              <a:ext uri="{FF2B5EF4-FFF2-40B4-BE49-F238E27FC236}">
                <a16:creationId xmlns:a16="http://schemas.microsoft.com/office/drawing/2014/main" id="{0284E60A-CBF7-F5F7-22E2-AE5C1C00991B}"/>
              </a:ext>
            </a:extLst>
          </p:cNvPr>
          <p:cNvSpPr>
            <a:spLocks noGrp="1"/>
          </p:cNvSpPr>
          <p:nvPr>
            <p:ph type="sldNum" sz="quarter" idx="12"/>
          </p:nvPr>
        </p:nvSpPr>
        <p:spPr/>
        <p:txBody>
          <a:bodyPr/>
          <a:lstStyle/>
          <a:p>
            <a:fld id="{ED34A2F8-48CC-B946-AC3D-040272C2FF0A}" type="slidenum">
              <a:rPr lang="en-US" smtClean="0"/>
              <a:pPr/>
              <a:t>37</a:t>
            </a:fld>
            <a:endParaRPr lang="en-US"/>
          </a:p>
        </p:txBody>
      </p:sp>
    </p:spTree>
    <p:extLst>
      <p:ext uri="{BB962C8B-B14F-4D97-AF65-F5344CB8AC3E}">
        <p14:creationId xmlns:p14="http://schemas.microsoft.com/office/powerpoint/2010/main" val="24517105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5A747-7CEE-EF72-FE6F-C0696DCEC632}"/>
              </a:ext>
            </a:extLst>
          </p:cNvPr>
          <p:cNvSpPr>
            <a:spLocks noGrp="1"/>
          </p:cNvSpPr>
          <p:nvPr>
            <p:ph type="title"/>
          </p:nvPr>
        </p:nvSpPr>
        <p:spPr/>
        <p:txBody>
          <a:bodyPr/>
          <a:lstStyle/>
          <a:p>
            <a:r>
              <a:rPr lang="en-US" dirty="0"/>
              <a:t>Get advice and additional resources</a:t>
            </a:r>
          </a:p>
        </p:txBody>
      </p:sp>
      <p:sp>
        <p:nvSpPr>
          <p:cNvPr id="5" name="Text Placeholder 4">
            <a:extLst>
              <a:ext uri="{FF2B5EF4-FFF2-40B4-BE49-F238E27FC236}">
                <a16:creationId xmlns:a16="http://schemas.microsoft.com/office/drawing/2014/main" id="{46F485BD-6AF4-348F-C0FA-EBE26A599BF0}"/>
              </a:ext>
            </a:extLst>
          </p:cNvPr>
          <p:cNvSpPr>
            <a:spLocks noGrp="1"/>
          </p:cNvSpPr>
          <p:nvPr>
            <p:ph type="body" idx="1"/>
          </p:nvPr>
        </p:nvSpPr>
        <p:spPr>
          <a:xfrm>
            <a:off x="675744" y="1935224"/>
            <a:ext cx="10424160" cy="461665"/>
          </a:xfrm>
        </p:spPr>
        <p:txBody>
          <a:bodyPr>
            <a:spAutoFit/>
          </a:bodyPr>
          <a:lstStyle/>
          <a:p>
            <a:r>
              <a:rPr lang="en-US" dirty="0"/>
              <a:t>Check out the </a:t>
            </a:r>
            <a:r>
              <a:rPr lang="en-US" dirty="0">
                <a:hlinkClick r:id="rId3"/>
              </a:rPr>
              <a:t>Find Your Region</a:t>
            </a:r>
            <a:r>
              <a:rPr lang="en-US" dirty="0"/>
              <a:t> page on the </a:t>
            </a:r>
            <a:r>
              <a:rPr lang="en-US" dirty="0">
                <a:hlinkClick r:id="rId4"/>
              </a:rPr>
              <a:t>ADA National Network website</a:t>
            </a:r>
            <a:endParaRPr lang="en-US" dirty="0"/>
          </a:p>
        </p:txBody>
      </p:sp>
      <p:sp>
        <p:nvSpPr>
          <p:cNvPr id="3" name="Content Placeholder 2">
            <a:extLst>
              <a:ext uri="{FF2B5EF4-FFF2-40B4-BE49-F238E27FC236}">
                <a16:creationId xmlns:a16="http://schemas.microsoft.com/office/drawing/2014/main" id="{45FC611F-20CA-72B2-9BAE-DD7662472E54}"/>
              </a:ext>
            </a:extLst>
          </p:cNvPr>
          <p:cNvSpPr>
            <a:spLocks noGrp="1"/>
          </p:cNvSpPr>
          <p:nvPr>
            <p:ph sz="half" idx="2"/>
          </p:nvPr>
        </p:nvSpPr>
        <p:spPr>
          <a:xfrm>
            <a:off x="675744" y="2833462"/>
            <a:ext cx="4937760" cy="2743093"/>
          </a:xfrm>
        </p:spPr>
        <p:txBody>
          <a:bodyPr>
            <a:noAutofit/>
          </a:bodyPr>
          <a:lstStyle/>
          <a:p>
            <a:r>
              <a:rPr lang="en-US" dirty="0"/>
              <a:t>Each U.S. state and territory has a regional ADA Center that can provide advice and resources on all aspects of the ADA and answer questions about your circumstances.</a:t>
            </a:r>
          </a:p>
          <a:p>
            <a:r>
              <a:rPr lang="en-US" dirty="0"/>
              <a:t>If you are unsure if the ADA applies to your situation, the ADA Centers can help figure that out.</a:t>
            </a:r>
          </a:p>
          <a:p>
            <a:r>
              <a:rPr lang="en-US" dirty="0"/>
              <a:t>Regional ADA Centers can also provide information about legal steps to take, including which federal departments to contact to file complaints.</a:t>
            </a:r>
          </a:p>
        </p:txBody>
      </p:sp>
      <p:pic>
        <p:nvPicPr>
          <p:cNvPr id="7" name="ADANN Regional Map" descr="Regional map of the ADA National Network. There are 10 regions, each in a different color. The regions are visibly numbered in white circles.">
            <a:extLst>
              <a:ext uri="{FF2B5EF4-FFF2-40B4-BE49-F238E27FC236}">
                <a16:creationId xmlns:a16="http://schemas.microsoft.com/office/drawing/2014/main" id="{F298F464-F7C7-ACC6-7222-03A0AD4BE5C1}"/>
              </a:ext>
            </a:extLst>
          </p:cNvPr>
          <p:cNvPicPr>
            <a:picLocks noChangeAspect="1"/>
          </p:cNvPicPr>
          <p:nvPr/>
        </p:nvPicPr>
        <p:blipFill>
          <a:blip r:embed="rId5"/>
          <a:stretch>
            <a:fillRect/>
          </a:stretch>
        </p:blipFill>
        <p:spPr>
          <a:xfrm>
            <a:off x="5828799" y="2822457"/>
            <a:ext cx="5642939" cy="3244850"/>
          </a:xfrm>
          <a:prstGeom prst="rect">
            <a:avLst/>
          </a:prstGeom>
        </p:spPr>
      </p:pic>
      <p:sp>
        <p:nvSpPr>
          <p:cNvPr id="4" name="Slide Number Placeholder 3">
            <a:extLst>
              <a:ext uri="{FF2B5EF4-FFF2-40B4-BE49-F238E27FC236}">
                <a16:creationId xmlns:a16="http://schemas.microsoft.com/office/drawing/2014/main" id="{0284E60A-CBF7-F5F7-22E2-AE5C1C00991B}"/>
              </a:ext>
            </a:extLst>
          </p:cNvPr>
          <p:cNvSpPr>
            <a:spLocks noGrp="1"/>
          </p:cNvSpPr>
          <p:nvPr>
            <p:ph type="sldNum" sz="quarter" idx="12"/>
          </p:nvPr>
        </p:nvSpPr>
        <p:spPr/>
        <p:txBody>
          <a:bodyPr/>
          <a:lstStyle/>
          <a:p>
            <a:fld id="{ED34A2F8-48CC-B946-AC3D-040272C2FF0A}" type="slidenum">
              <a:rPr lang="en-US" smtClean="0"/>
              <a:pPr/>
              <a:t>38</a:t>
            </a:fld>
            <a:endParaRPr lang="en-US"/>
          </a:p>
        </p:txBody>
      </p:sp>
    </p:spTree>
    <p:extLst>
      <p:ext uri="{BB962C8B-B14F-4D97-AF65-F5344CB8AC3E}">
        <p14:creationId xmlns:p14="http://schemas.microsoft.com/office/powerpoint/2010/main" val="249155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DAD4-7D69-8A91-D918-EEC7A3551D90}"/>
              </a:ext>
            </a:extLst>
          </p:cNvPr>
          <p:cNvSpPr>
            <a:spLocks noGrp="1"/>
          </p:cNvSpPr>
          <p:nvPr>
            <p:ph type="title"/>
          </p:nvPr>
        </p:nvSpPr>
        <p:spPr/>
        <p:txBody>
          <a:bodyPr/>
          <a:lstStyle/>
          <a:p>
            <a:r>
              <a:rPr lang="en-US" dirty="0"/>
              <a:t>Treatment of people with disabilities today</a:t>
            </a:r>
          </a:p>
        </p:txBody>
      </p:sp>
      <p:sp>
        <p:nvSpPr>
          <p:cNvPr id="3" name="Content Placeholder 2">
            <a:extLst>
              <a:ext uri="{FF2B5EF4-FFF2-40B4-BE49-F238E27FC236}">
                <a16:creationId xmlns:a16="http://schemas.microsoft.com/office/drawing/2014/main" id="{6C2B70F3-9A34-F0D7-8114-EBB833BFCDCC}"/>
              </a:ext>
            </a:extLst>
          </p:cNvPr>
          <p:cNvSpPr>
            <a:spLocks noGrp="1"/>
          </p:cNvSpPr>
          <p:nvPr>
            <p:ph sz="half" idx="1"/>
          </p:nvPr>
        </p:nvSpPr>
        <p:spPr>
          <a:xfrm>
            <a:off x="677333" y="1930401"/>
            <a:ext cx="10241280" cy="3619500"/>
          </a:xfrm>
        </p:spPr>
        <p:txBody>
          <a:bodyPr>
            <a:normAutofit/>
          </a:bodyPr>
          <a:lstStyle/>
          <a:p>
            <a:pPr>
              <a:lnSpc>
                <a:spcPct val="114000"/>
              </a:lnSpc>
            </a:pPr>
            <a:r>
              <a:rPr lang="en-US" b="1" dirty="0"/>
              <a:t>While the way we treat people with disabilities has improved and continues to improve, there’s still a long way to go.</a:t>
            </a:r>
          </a:p>
          <a:p>
            <a:pPr lvl="1">
              <a:lnSpc>
                <a:spcPct val="114000"/>
              </a:lnSpc>
            </a:pPr>
            <a:r>
              <a:rPr lang="en-US" dirty="0"/>
              <a:t>We assume people with disabilities can’t do the same things as people without disabilities.</a:t>
            </a:r>
          </a:p>
          <a:p>
            <a:pPr lvl="1">
              <a:lnSpc>
                <a:spcPct val="114000"/>
              </a:lnSpc>
            </a:pPr>
            <a:r>
              <a:rPr lang="en-US" dirty="0"/>
              <a:t>We use slang – like “neurotic,” “crazy,” and “lame” – that originate from words historically used to describe disabilities.</a:t>
            </a:r>
          </a:p>
          <a:p>
            <a:pPr lvl="1">
              <a:lnSpc>
                <a:spcPct val="114000"/>
              </a:lnSpc>
            </a:pPr>
            <a:r>
              <a:rPr lang="en-US" dirty="0"/>
              <a:t>We ignore the needs of people with disabilities, either intentionally or unintentionally.</a:t>
            </a:r>
          </a:p>
          <a:p>
            <a:pPr lvl="1">
              <a:lnSpc>
                <a:spcPct val="114000"/>
              </a:lnSpc>
            </a:pPr>
            <a:r>
              <a:rPr lang="en-US" dirty="0"/>
              <a:t>We think people with disabilities are at a disadvantage and should be pitied.</a:t>
            </a:r>
          </a:p>
          <a:p>
            <a:pPr lvl="1">
              <a:lnSpc>
                <a:spcPct val="114000"/>
              </a:lnSpc>
            </a:pPr>
            <a:r>
              <a:rPr lang="en-US" dirty="0"/>
              <a:t>We celebrate and praise people with disabilities who accomplish the same life goals and milestones as those without disabilities, implying that these are unusual accomplishments for people with  disabilities.</a:t>
            </a:r>
            <a:endParaRPr lang="en-US" dirty="0">
              <a:highlight>
                <a:srgbClr val="FFFF00"/>
              </a:highlight>
            </a:endParaRPr>
          </a:p>
        </p:txBody>
      </p:sp>
      <p:sp>
        <p:nvSpPr>
          <p:cNvPr id="6" name="Content Placeholder 5">
            <a:extLst>
              <a:ext uri="{FF2B5EF4-FFF2-40B4-BE49-F238E27FC236}">
                <a16:creationId xmlns:a16="http://schemas.microsoft.com/office/drawing/2014/main" id="{BF55D6F3-D50C-BB43-13D6-304352926DCF}"/>
              </a:ext>
            </a:extLst>
          </p:cNvPr>
          <p:cNvSpPr>
            <a:spLocks noGrp="1"/>
          </p:cNvSpPr>
          <p:nvPr>
            <p:ph sz="half" idx="2"/>
          </p:nvPr>
        </p:nvSpPr>
        <p:spPr>
          <a:xfrm>
            <a:off x="1378105" y="5754211"/>
            <a:ext cx="8858366" cy="738664"/>
          </a:xfrm>
          <a:custGeom>
            <a:avLst/>
            <a:gdLst>
              <a:gd name="connsiteX0" fmla="*/ 0 w 8858366"/>
              <a:gd name="connsiteY0" fmla="*/ 0 h 738664"/>
              <a:gd name="connsiteX1" fmla="*/ 590558 w 8858366"/>
              <a:gd name="connsiteY1" fmla="*/ 0 h 738664"/>
              <a:gd name="connsiteX2" fmla="*/ 1269699 w 8858366"/>
              <a:gd name="connsiteY2" fmla="*/ 0 h 738664"/>
              <a:gd name="connsiteX3" fmla="*/ 1771673 w 8858366"/>
              <a:gd name="connsiteY3" fmla="*/ 0 h 738664"/>
              <a:gd name="connsiteX4" fmla="*/ 2450815 w 8858366"/>
              <a:gd name="connsiteY4" fmla="*/ 0 h 738664"/>
              <a:gd name="connsiteX5" fmla="*/ 2952789 w 8858366"/>
              <a:gd name="connsiteY5" fmla="*/ 0 h 738664"/>
              <a:gd name="connsiteX6" fmla="*/ 3543346 w 8858366"/>
              <a:gd name="connsiteY6" fmla="*/ 0 h 738664"/>
              <a:gd name="connsiteX7" fmla="*/ 3868153 w 8858366"/>
              <a:gd name="connsiteY7" fmla="*/ 0 h 738664"/>
              <a:gd name="connsiteX8" fmla="*/ 4458711 w 8858366"/>
              <a:gd name="connsiteY8" fmla="*/ 0 h 738664"/>
              <a:gd name="connsiteX9" fmla="*/ 4872101 w 8858366"/>
              <a:gd name="connsiteY9" fmla="*/ 0 h 738664"/>
              <a:gd name="connsiteX10" fmla="*/ 5285492 w 8858366"/>
              <a:gd name="connsiteY10" fmla="*/ 0 h 738664"/>
              <a:gd name="connsiteX11" fmla="*/ 5610298 w 8858366"/>
              <a:gd name="connsiteY11" fmla="*/ 0 h 738664"/>
              <a:gd name="connsiteX12" fmla="*/ 6112273 w 8858366"/>
              <a:gd name="connsiteY12" fmla="*/ 0 h 738664"/>
              <a:gd name="connsiteX13" fmla="*/ 6879998 w 8858366"/>
              <a:gd name="connsiteY13" fmla="*/ 0 h 738664"/>
              <a:gd name="connsiteX14" fmla="*/ 7559139 w 8858366"/>
              <a:gd name="connsiteY14" fmla="*/ 0 h 738664"/>
              <a:gd name="connsiteX15" fmla="*/ 8326864 w 8858366"/>
              <a:gd name="connsiteY15" fmla="*/ 0 h 738664"/>
              <a:gd name="connsiteX16" fmla="*/ 8858366 w 8858366"/>
              <a:gd name="connsiteY16" fmla="*/ 0 h 738664"/>
              <a:gd name="connsiteX17" fmla="*/ 8858366 w 8858366"/>
              <a:gd name="connsiteY17" fmla="*/ 369332 h 738664"/>
              <a:gd name="connsiteX18" fmla="*/ 8858366 w 8858366"/>
              <a:gd name="connsiteY18" fmla="*/ 738664 h 738664"/>
              <a:gd name="connsiteX19" fmla="*/ 8179225 w 8858366"/>
              <a:gd name="connsiteY19" fmla="*/ 738664 h 738664"/>
              <a:gd name="connsiteX20" fmla="*/ 7854418 w 8858366"/>
              <a:gd name="connsiteY20" fmla="*/ 738664 h 738664"/>
              <a:gd name="connsiteX21" fmla="*/ 7529611 w 8858366"/>
              <a:gd name="connsiteY21" fmla="*/ 738664 h 738664"/>
              <a:gd name="connsiteX22" fmla="*/ 6939053 w 8858366"/>
              <a:gd name="connsiteY22" fmla="*/ 738664 h 738664"/>
              <a:gd name="connsiteX23" fmla="*/ 6171328 w 8858366"/>
              <a:gd name="connsiteY23" fmla="*/ 738664 h 738664"/>
              <a:gd name="connsiteX24" fmla="*/ 5669354 w 8858366"/>
              <a:gd name="connsiteY24" fmla="*/ 738664 h 738664"/>
              <a:gd name="connsiteX25" fmla="*/ 5078797 w 8858366"/>
              <a:gd name="connsiteY25" fmla="*/ 738664 h 738664"/>
              <a:gd name="connsiteX26" fmla="*/ 4311071 w 8858366"/>
              <a:gd name="connsiteY26" fmla="*/ 738664 h 738664"/>
              <a:gd name="connsiteX27" fmla="*/ 3986265 w 8858366"/>
              <a:gd name="connsiteY27" fmla="*/ 738664 h 738664"/>
              <a:gd name="connsiteX28" fmla="*/ 3395707 w 8858366"/>
              <a:gd name="connsiteY28" fmla="*/ 738664 h 738664"/>
              <a:gd name="connsiteX29" fmla="*/ 2982317 w 8858366"/>
              <a:gd name="connsiteY29" fmla="*/ 738664 h 738664"/>
              <a:gd name="connsiteX30" fmla="*/ 2568926 w 8858366"/>
              <a:gd name="connsiteY30" fmla="*/ 738664 h 738664"/>
              <a:gd name="connsiteX31" fmla="*/ 1889785 w 8858366"/>
              <a:gd name="connsiteY31" fmla="*/ 738664 h 738664"/>
              <a:gd name="connsiteX32" fmla="*/ 1210643 w 8858366"/>
              <a:gd name="connsiteY32" fmla="*/ 738664 h 738664"/>
              <a:gd name="connsiteX33" fmla="*/ 620086 w 8858366"/>
              <a:gd name="connsiteY33" fmla="*/ 738664 h 738664"/>
              <a:gd name="connsiteX34" fmla="*/ 0 w 8858366"/>
              <a:gd name="connsiteY34" fmla="*/ 738664 h 738664"/>
              <a:gd name="connsiteX35" fmla="*/ 0 w 8858366"/>
              <a:gd name="connsiteY35" fmla="*/ 391492 h 738664"/>
              <a:gd name="connsiteX36" fmla="*/ 0 w 8858366"/>
              <a:gd name="connsiteY36" fmla="*/ 0 h 73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858366" h="738664" fill="none" extrusionOk="0">
                <a:moveTo>
                  <a:pt x="0" y="0"/>
                </a:moveTo>
                <a:cubicBezTo>
                  <a:pt x="200636" y="-20193"/>
                  <a:pt x="360413" y="33663"/>
                  <a:pt x="590558" y="0"/>
                </a:cubicBezTo>
                <a:cubicBezTo>
                  <a:pt x="820703" y="-33663"/>
                  <a:pt x="1055490" y="2394"/>
                  <a:pt x="1269699" y="0"/>
                </a:cubicBezTo>
                <a:cubicBezTo>
                  <a:pt x="1483908" y="-2394"/>
                  <a:pt x="1558355" y="39501"/>
                  <a:pt x="1771673" y="0"/>
                </a:cubicBezTo>
                <a:cubicBezTo>
                  <a:pt x="1984991" y="-39501"/>
                  <a:pt x="2250505" y="22168"/>
                  <a:pt x="2450815" y="0"/>
                </a:cubicBezTo>
                <a:cubicBezTo>
                  <a:pt x="2651125" y="-22168"/>
                  <a:pt x="2719511" y="30923"/>
                  <a:pt x="2952789" y="0"/>
                </a:cubicBezTo>
                <a:cubicBezTo>
                  <a:pt x="3186067" y="-30923"/>
                  <a:pt x="3380695" y="44841"/>
                  <a:pt x="3543346" y="0"/>
                </a:cubicBezTo>
                <a:cubicBezTo>
                  <a:pt x="3705997" y="-44841"/>
                  <a:pt x="3770433" y="16852"/>
                  <a:pt x="3868153" y="0"/>
                </a:cubicBezTo>
                <a:cubicBezTo>
                  <a:pt x="3965873" y="-16852"/>
                  <a:pt x="4202784" y="44737"/>
                  <a:pt x="4458711" y="0"/>
                </a:cubicBezTo>
                <a:cubicBezTo>
                  <a:pt x="4714638" y="-44737"/>
                  <a:pt x="4761941" y="3914"/>
                  <a:pt x="4872101" y="0"/>
                </a:cubicBezTo>
                <a:cubicBezTo>
                  <a:pt x="4982261" y="-3914"/>
                  <a:pt x="5087933" y="32707"/>
                  <a:pt x="5285492" y="0"/>
                </a:cubicBezTo>
                <a:cubicBezTo>
                  <a:pt x="5483051" y="-32707"/>
                  <a:pt x="5512567" y="2917"/>
                  <a:pt x="5610298" y="0"/>
                </a:cubicBezTo>
                <a:cubicBezTo>
                  <a:pt x="5708029" y="-2917"/>
                  <a:pt x="5880708" y="50581"/>
                  <a:pt x="6112273" y="0"/>
                </a:cubicBezTo>
                <a:cubicBezTo>
                  <a:pt x="6343838" y="-50581"/>
                  <a:pt x="6590165" y="78872"/>
                  <a:pt x="6879998" y="0"/>
                </a:cubicBezTo>
                <a:cubicBezTo>
                  <a:pt x="7169832" y="-78872"/>
                  <a:pt x="7245991" y="78676"/>
                  <a:pt x="7559139" y="0"/>
                </a:cubicBezTo>
                <a:cubicBezTo>
                  <a:pt x="7872287" y="-78676"/>
                  <a:pt x="8164633" y="15249"/>
                  <a:pt x="8326864" y="0"/>
                </a:cubicBezTo>
                <a:cubicBezTo>
                  <a:pt x="8489095" y="-15249"/>
                  <a:pt x="8717132" y="2561"/>
                  <a:pt x="8858366" y="0"/>
                </a:cubicBezTo>
                <a:cubicBezTo>
                  <a:pt x="8864363" y="121257"/>
                  <a:pt x="8837618" y="286994"/>
                  <a:pt x="8858366" y="369332"/>
                </a:cubicBezTo>
                <a:cubicBezTo>
                  <a:pt x="8879114" y="451670"/>
                  <a:pt x="8829409" y="588029"/>
                  <a:pt x="8858366" y="738664"/>
                </a:cubicBezTo>
                <a:cubicBezTo>
                  <a:pt x="8607401" y="743934"/>
                  <a:pt x="8318220" y="686937"/>
                  <a:pt x="8179225" y="738664"/>
                </a:cubicBezTo>
                <a:cubicBezTo>
                  <a:pt x="8040230" y="790391"/>
                  <a:pt x="7992810" y="721891"/>
                  <a:pt x="7854418" y="738664"/>
                </a:cubicBezTo>
                <a:cubicBezTo>
                  <a:pt x="7716026" y="755437"/>
                  <a:pt x="7681366" y="710111"/>
                  <a:pt x="7529611" y="738664"/>
                </a:cubicBezTo>
                <a:cubicBezTo>
                  <a:pt x="7377856" y="767217"/>
                  <a:pt x="7059927" y="701066"/>
                  <a:pt x="6939053" y="738664"/>
                </a:cubicBezTo>
                <a:cubicBezTo>
                  <a:pt x="6818179" y="776262"/>
                  <a:pt x="6455166" y="669927"/>
                  <a:pt x="6171328" y="738664"/>
                </a:cubicBezTo>
                <a:cubicBezTo>
                  <a:pt x="5887490" y="807401"/>
                  <a:pt x="5776336" y="736689"/>
                  <a:pt x="5669354" y="738664"/>
                </a:cubicBezTo>
                <a:cubicBezTo>
                  <a:pt x="5562372" y="740639"/>
                  <a:pt x="5324903" y="709131"/>
                  <a:pt x="5078797" y="738664"/>
                </a:cubicBezTo>
                <a:cubicBezTo>
                  <a:pt x="4832691" y="768197"/>
                  <a:pt x="4631382" y="726445"/>
                  <a:pt x="4311071" y="738664"/>
                </a:cubicBezTo>
                <a:cubicBezTo>
                  <a:pt x="3990760" y="750883"/>
                  <a:pt x="4062205" y="705761"/>
                  <a:pt x="3986265" y="738664"/>
                </a:cubicBezTo>
                <a:cubicBezTo>
                  <a:pt x="3910325" y="771567"/>
                  <a:pt x="3587094" y="718457"/>
                  <a:pt x="3395707" y="738664"/>
                </a:cubicBezTo>
                <a:cubicBezTo>
                  <a:pt x="3204320" y="758871"/>
                  <a:pt x="3115125" y="721132"/>
                  <a:pt x="2982317" y="738664"/>
                </a:cubicBezTo>
                <a:cubicBezTo>
                  <a:pt x="2849509" y="756196"/>
                  <a:pt x="2754429" y="710643"/>
                  <a:pt x="2568926" y="738664"/>
                </a:cubicBezTo>
                <a:cubicBezTo>
                  <a:pt x="2383423" y="766685"/>
                  <a:pt x="2069338" y="715750"/>
                  <a:pt x="1889785" y="738664"/>
                </a:cubicBezTo>
                <a:cubicBezTo>
                  <a:pt x="1710232" y="761578"/>
                  <a:pt x="1499214" y="703073"/>
                  <a:pt x="1210643" y="738664"/>
                </a:cubicBezTo>
                <a:cubicBezTo>
                  <a:pt x="922072" y="774255"/>
                  <a:pt x="780600" y="708364"/>
                  <a:pt x="620086" y="738664"/>
                </a:cubicBezTo>
                <a:cubicBezTo>
                  <a:pt x="459572" y="768964"/>
                  <a:pt x="147519" y="675618"/>
                  <a:pt x="0" y="738664"/>
                </a:cubicBezTo>
                <a:cubicBezTo>
                  <a:pt x="-31591" y="598992"/>
                  <a:pt x="24403" y="512552"/>
                  <a:pt x="0" y="391492"/>
                </a:cubicBezTo>
                <a:cubicBezTo>
                  <a:pt x="-24403" y="270432"/>
                  <a:pt x="36361" y="188837"/>
                  <a:pt x="0" y="0"/>
                </a:cubicBezTo>
                <a:close/>
              </a:path>
              <a:path w="8858366" h="738664" stroke="0" extrusionOk="0">
                <a:moveTo>
                  <a:pt x="0" y="0"/>
                </a:moveTo>
                <a:cubicBezTo>
                  <a:pt x="198230" y="-3469"/>
                  <a:pt x="305187" y="12814"/>
                  <a:pt x="413390" y="0"/>
                </a:cubicBezTo>
                <a:cubicBezTo>
                  <a:pt x="521593" y="-12814"/>
                  <a:pt x="670175" y="16252"/>
                  <a:pt x="738197" y="0"/>
                </a:cubicBezTo>
                <a:cubicBezTo>
                  <a:pt x="806219" y="-16252"/>
                  <a:pt x="1134458" y="553"/>
                  <a:pt x="1240171" y="0"/>
                </a:cubicBezTo>
                <a:cubicBezTo>
                  <a:pt x="1345884" y="-553"/>
                  <a:pt x="1770650" y="70042"/>
                  <a:pt x="1919313" y="0"/>
                </a:cubicBezTo>
                <a:cubicBezTo>
                  <a:pt x="2067976" y="-70042"/>
                  <a:pt x="2154481" y="10477"/>
                  <a:pt x="2244119" y="0"/>
                </a:cubicBezTo>
                <a:cubicBezTo>
                  <a:pt x="2333757" y="-10477"/>
                  <a:pt x="2618894" y="24159"/>
                  <a:pt x="2746093" y="0"/>
                </a:cubicBezTo>
                <a:cubicBezTo>
                  <a:pt x="2873292" y="-24159"/>
                  <a:pt x="3166390" y="54328"/>
                  <a:pt x="3513819" y="0"/>
                </a:cubicBezTo>
                <a:cubicBezTo>
                  <a:pt x="3861248" y="-54328"/>
                  <a:pt x="3967113" y="57056"/>
                  <a:pt x="4104376" y="0"/>
                </a:cubicBezTo>
                <a:cubicBezTo>
                  <a:pt x="4241639" y="-57056"/>
                  <a:pt x="4418060" y="51563"/>
                  <a:pt x="4606350" y="0"/>
                </a:cubicBezTo>
                <a:cubicBezTo>
                  <a:pt x="4794640" y="-51563"/>
                  <a:pt x="4970391" y="32376"/>
                  <a:pt x="5196908" y="0"/>
                </a:cubicBezTo>
                <a:cubicBezTo>
                  <a:pt x="5423425" y="-32376"/>
                  <a:pt x="5655841" y="64266"/>
                  <a:pt x="5964633" y="0"/>
                </a:cubicBezTo>
                <a:cubicBezTo>
                  <a:pt x="6273425" y="-64266"/>
                  <a:pt x="6234897" y="47968"/>
                  <a:pt x="6466607" y="0"/>
                </a:cubicBezTo>
                <a:cubicBezTo>
                  <a:pt x="6698317" y="-47968"/>
                  <a:pt x="7001322" y="59090"/>
                  <a:pt x="7145749" y="0"/>
                </a:cubicBezTo>
                <a:cubicBezTo>
                  <a:pt x="7290176" y="-59090"/>
                  <a:pt x="7556719" y="17607"/>
                  <a:pt x="7736306" y="0"/>
                </a:cubicBezTo>
                <a:cubicBezTo>
                  <a:pt x="7915893" y="-17607"/>
                  <a:pt x="8359905" y="35552"/>
                  <a:pt x="8858366" y="0"/>
                </a:cubicBezTo>
                <a:cubicBezTo>
                  <a:pt x="8897869" y="188979"/>
                  <a:pt x="8824833" y="292397"/>
                  <a:pt x="8858366" y="384105"/>
                </a:cubicBezTo>
                <a:cubicBezTo>
                  <a:pt x="8891899" y="475813"/>
                  <a:pt x="8828928" y="619985"/>
                  <a:pt x="8858366" y="738664"/>
                </a:cubicBezTo>
                <a:cubicBezTo>
                  <a:pt x="8610843" y="750384"/>
                  <a:pt x="8528126" y="709627"/>
                  <a:pt x="8267808" y="738664"/>
                </a:cubicBezTo>
                <a:cubicBezTo>
                  <a:pt x="8007490" y="767701"/>
                  <a:pt x="7809935" y="683469"/>
                  <a:pt x="7588667" y="738664"/>
                </a:cubicBezTo>
                <a:cubicBezTo>
                  <a:pt x="7367399" y="793859"/>
                  <a:pt x="7115061" y="717203"/>
                  <a:pt x="6909525" y="738664"/>
                </a:cubicBezTo>
                <a:cubicBezTo>
                  <a:pt x="6703989" y="760125"/>
                  <a:pt x="6548019" y="683909"/>
                  <a:pt x="6407551" y="738664"/>
                </a:cubicBezTo>
                <a:cubicBezTo>
                  <a:pt x="6267083" y="793419"/>
                  <a:pt x="6211983" y="711958"/>
                  <a:pt x="6082745" y="738664"/>
                </a:cubicBezTo>
                <a:cubicBezTo>
                  <a:pt x="5953507" y="765370"/>
                  <a:pt x="5756745" y="703773"/>
                  <a:pt x="5669354" y="738664"/>
                </a:cubicBezTo>
                <a:cubicBezTo>
                  <a:pt x="5581963" y="773555"/>
                  <a:pt x="5276591" y="696966"/>
                  <a:pt x="5167380" y="738664"/>
                </a:cubicBezTo>
                <a:cubicBezTo>
                  <a:pt x="5058169" y="780362"/>
                  <a:pt x="4881361" y="700792"/>
                  <a:pt x="4665406" y="738664"/>
                </a:cubicBezTo>
                <a:cubicBezTo>
                  <a:pt x="4449451" y="776536"/>
                  <a:pt x="4093106" y="655252"/>
                  <a:pt x="3897681" y="738664"/>
                </a:cubicBezTo>
                <a:cubicBezTo>
                  <a:pt x="3702256" y="822076"/>
                  <a:pt x="3443776" y="719205"/>
                  <a:pt x="3218540" y="738664"/>
                </a:cubicBezTo>
                <a:cubicBezTo>
                  <a:pt x="2993304" y="758123"/>
                  <a:pt x="3044328" y="729010"/>
                  <a:pt x="2893733" y="738664"/>
                </a:cubicBezTo>
                <a:cubicBezTo>
                  <a:pt x="2743138" y="748318"/>
                  <a:pt x="2611396" y="697122"/>
                  <a:pt x="2480342" y="738664"/>
                </a:cubicBezTo>
                <a:cubicBezTo>
                  <a:pt x="2349288" y="780206"/>
                  <a:pt x="2052071" y="716446"/>
                  <a:pt x="1801201" y="738664"/>
                </a:cubicBezTo>
                <a:cubicBezTo>
                  <a:pt x="1550331" y="760882"/>
                  <a:pt x="1529804" y="699253"/>
                  <a:pt x="1299227" y="738664"/>
                </a:cubicBezTo>
                <a:cubicBezTo>
                  <a:pt x="1068650" y="778075"/>
                  <a:pt x="1088286" y="729660"/>
                  <a:pt x="974420" y="738664"/>
                </a:cubicBezTo>
                <a:cubicBezTo>
                  <a:pt x="860554" y="747668"/>
                  <a:pt x="466808" y="722719"/>
                  <a:pt x="0" y="738664"/>
                </a:cubicBezTo>
                <a:cubicBezTo>
                  <a:pt x="-21305" y="654742"/>
                  <a:pt x="7413" y="502511"/>
                  <a:pt x="0" y="376719"/>
                </a:cubicBezTo>
                <a:cubicBezTo>
                  <a:pt x="-7413" y="250927"/>
                  <a:pt x="39657" y="102562"/>
                  <a:pt x="0" y="0"/>
                </a:cubicBezTo>
                <a:close/>
              </a:path>
            </a:pathLst>
          </a:custGeom>
          <a:solidFill>
            <a:schemeClr val="bg1"/>
          </a:solidFill>
          <a:ln w="28575">
            <a:solidFill>
              <a:srgbClr val="67AB4C"/>
            </a:solidFill>
            <a:extLst>
              <a:ext uri="{C807C97D-BFC1-408E-A445-0C87EB9F89A2}">
                <ask:lineSketchStyleProps xmlns:ask="http://schemas.microsoft.com/office/drawing/2018/sketchyshapes" sd="4004051054">
                  <ask:type>
                    <ask:lineSketchScribble/>
                  </ask:type>
                </ask:lineSketchStyleProps>
              </a:ext>
            </a:extLst>
          </a:ln>
          <a:effectLst>
            <a:outerShdw blurRad="63500" sx="102000" sy="102000" algn="ctr" rotWithShape="0">
              <a:prstClr val="black">
                <a:alpha val="40000"/>
              </a:prstClr>
            </a:outerShdw>
          </a:effectLst>
        </p:spPr>
        <p:txBody>
          <a:bodyPr wrap="square" lIns="182880" tIns="91440" rIns="182880" bIns="91440">
            <a:spAutoFit/>
          </a:bodyPr>
          <a:lstStyle/>
          <a:p>
            <a:pPr marL="0" indent="0" algn="ctr">
              <a:spcBef>
                <a:spcPts val="0"/>
              </a:spcBef>
              <a:buNone/>
            </a:pPr>
            <a:r>
              <a:rPr lang="en-US" dirty="0">
                <a:solidFill>
                  <a:schemeClr val="tx1">
                    <a:lumMod val="75000"/>
                    <a:lumOff val="25000"/>
                  </a:schemeClr>
                </a:solidFill>
              </a:rPr>
              <a:t>“Ableism" is the name of discrimination against people with disabilities. Ableism is a set of beliefs or practices that devalue people with disabilities.</a:t>
            </a:r>
          </a:p>
        </p:txBody>
      </p:sp>
      <p:sp>
        <p:nvSpPr>
          <p:cNvPr id="5" name="Slide Number Placeholder 4">
            <a:extLst>
              <a:ext uri="{FF2B5EF4-FFF2-40B4-BE49-F238E27FC236}">
                <a16:creationId xmlns:a16="http://schemas.microsoft.com/office/drawing/2014/main" id="{BE161679-C4C8-19CA-9DE9-061F01B240B5}"/>
              </a:ext>
            </a:extLst>
          </p:cNvPr>
          <p:cNvSpPr>
            <a:spLocks noGrp="1"/>
          </p:cNvSpPr>
          <p:nvPr>
            <p:ph type="sldNum" sz="quarter" idx="12"/>
          </p:nvPr>
        </p:nvSpPr>
        <p:spPr/>
        <p:txBody>
          <a:bodyPr/>
          <a:lstStyle/>
          <a:p>
            <a:fld id="{ED34A2F8-48CC-B946-AC3D-040272C2FF0A}" type="slidenum">
              <a:rPr lang="en-US" smtClean="0"/>
              <a:t>4</a:t>
            </a:fld>
            <a:endParaRPr lang="en-US"/>
          </a:p>
        </p:txBody>
      </p:sp>
    </p:spTree>
    <p:extLst>
      <p:ext uri="{BB962C8B-B14F-4D97-AF65-F5344CB8AC3E}">
        <p14:creationId xmlns:p14="http://schemas.microsoft.com/office/powerpoint/2010/main" val="2285100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DAD4-7D69-8A91-D918-EEC7A3551D90}"/>
              </a:ext>
            </a:extLst>
          </p:cNvPr>
          <p:cNvSpPr>
            <a:spLocks noGrp="1"/>
          </p:cNvSpPr>
          <p:nvPr>
            <p:ph type="title"/>
          </p:nvPr>
        </p:nvSpPr>
        <p:spPr>
          <a:xfrm>
            <a:off x="677333" y="609600"/>
            <a:ext cx="10247841" cy="1320800"/>
          </a:xfrm>
        </p:spPr>
        <p:txBody>
          <a:bodyPr/>
          <a:lstStyle/>
          <a:p>
            <a:r>
              <a:rPr lang="en-US" dirty="0"/>
              <a:t>A few disabilities that kids of all ages might have</a:t>
            </a:r>
          </a:p>
        </p:txBody>
      </p:sp>
      <p:sp>
        <p:nvSpPr>
          <p:cNvPr id="4" name="Content Placeholder 3">
            <a:extLst>
              <a:ext uri="{FF2B5EF4-FFF2-40B4-BE49-F238E27FC236}">
                <a16:creationId xmlns:a16="http://schemas.microsoft.com/office/drawing/2014/main" id="{F0A3FF97-7A50-1F8C-2E54-8C03E4B69BD3}"/>
              </a:ext>
            </a:extLst>
          </p:cNvPr>
          <p:cNvSpPr>
            <a:spLocks noGrp="1"/>
          </p:cNvSpPr>
          <p:nvPr>
            <p:ph sz="half" idx="1"/>
          </p:nvPr>
        </p:nvSpPr>
        <p:spPr>
          <a:xfrm>
            <a:off x="677333" y="2080796"/>
            <a:ext cx="4537605" cy="3970338"/>
          </a:xfrm>
        </p:spPr>
        <p:txBody>
          <a:bodyPr>
            <a:noAutofit/>
          </a:bodyPr>
          <a:lstStyle/>
          <a:p>
            <a:pPr>
              <a:lnSpc>
                <a:spcPct val="114000"/>
              </a:lnSpc>
            </a:pPr>
            <a:r>
              <a:rPr lang="en-US" sz="2000" dirty="0"/>
              <a:t>Disabilities go beyond wheelchairs and other disability stereotypes.</a:t>
            </a:r>
          </a:p>
          <a:p>
            <a:pPr>
              <a:lnSpc>
                <a:spcPct val="114000"/>
              </a:lnSpc>
            </a:pPr>
            <a:r>
              <a:rPr lang="en-US" sz="2000" dirty="0"/>
              <a:t>Kids and teenagers can have all sorts of disabilities.</a:t>
            </a:r>
          </a:p>
          <a:p>
            <a:pPr>
              <a:lnSpc>
                <a:spcPct val="114000"/>
              </a:lnSpc>
            </a:pPr>
            <a:r>
              <a:rPr lang="en-US" sz="2000" dirty="0"/>
              <a:t>Disabilities in kids and teenagers are often invisible to friends, teachers, and even family members.</a:t>
            </a:r>
          </a:p>
          <a:p>
            <a:pPr>
              <a:lnSpc>
                <a:spcPct val="114000"/>
              </a:lnSpc>
            </a:pPr>
            <a:r>
              <a:rPr lang="en-US" sz="2000" dirty="0"/>
              <a:t>Sometimes kids and teenagers have more than one disability.</a:t>
            </a:r>
          </a:p>
        </p:txBody>
      </p:sp>
      <p:graphicFrame>
        <p:nvGraphicFramePr>
          <p:cNvPr id="9" name="Table - out of every 100 kids" descr="A table listing 7 impairments kids, age 3 to 17, may have. Our of every 100 kids,&#10;7 have asthma&#10;6 have a speech or language disorder&#10;4 have depression&#10;9 have anxiety&#10;8 have a learning disability&#10;2 have autism&#10;10 have ADD/ADHD">
            <a:extLst>
              <a:ext uri="{FF2B5EF4-FFF2-40B4-BE49-F238E27FC236}">
                <a16:creationId xmlns:a16="http://schemas.microsoft.com/office/drawing/2014/main" id="{F76DF0BF-0FB4-F012-9E47-AE520BD760BA}"/>
              </a:ext>
            </a:extLst>
          </p:cNvPr>
          <p:cNvGraphicFramePr>
            <a:graphicFrameLocks noGrp="1"/>
          </p:cNvGraphicFramePr>
          <p:nvPr>
            <p:ph sz="half" idx="2"/>
            <p:extLst>
              <p:ext uri="{D42A27DB-BD31-4B8C-83A1-F6EECF244321}">
                <p14:modId xmlns:p14="http://schemas.microsoft.com/office/powerpoint/2010/main" val="231071654"/>
              </p:ext>
            </p:extLst>
          </p:nvPr>
        </p:nvGraphicFramePr>
        <p:xfrm>
          <a:off x="5643563" y="1948873"/>
          <a:ext cx="5313541" cy="4234184"/>
        </p:xfrm>
        <a:graphic>
          <a:graphicData uri="http://schemas.openxmlformats.org/drawingml/2006/table">
            <a:tbl>
              <a:tblPr firstRow="1" bandRow="1">
                <a:tableStyleId>{5C22544A-7EE6-4342-B048-85BDC9FD1C3A}</a:tableStyleId>
              </a:tblPr>
              <a:tblGrid>
                <a:gridCol w="5313541">
                  <a:extLst>
                    <a:ext uri="{9D8B030D-6E8A-4147-A177-3AD203B41FA5}">
                      <a16:colId xmlns:a16="http://schemas.microsoft.com/office/drawing/2014/main" val="2402615827"/>
                    </a:ext>
                  </a:extLst>
                </a:gridCol>
              </a:tblGrid>
              <a:tr h="529273">
                <a:tc>
                  <a:txBody>
                    <a:bodyPr/>
                    <a:lstStyle/>
                    <a:p>
                      <a:pPr algn="l"/>
                      <a:r>
                        <a:rPr lang="en-US" sz="2200" dirty="0">
                          <a:solidFill>
                            <a:sysClr val="windowText" lastClr="000000"/>
                          </a:solidFill>
                        </a:rPr>
                        <a:t>Out of every 100 kids age 3 to 17…</a:t>
                      </a:r>
                    </a:p>
                  </a:txBody>
                  <a:tcPr marR="45720" anchor="ctr">
                    <a:lnL w="12700" cap="flat" cmpd="sng" algn="ctr">
                      <a:solidFill>
                        <a:srgbClr val="8AC068"/>
                      </a:solidFill>
                      <a:prstDash val="solid"/>
                      <a:round/>
                      <a:headEnd type="none" w="med" len="med"/>
                      <a:tailEnd type="none" w="med" len="med"/>
                    </a:lnL>
                    <a:lnR w="12700" cap="flat" cmpd="sng" algn="ctr">
                      <a:solidFill>
                        <a:srgbClr val="8AC068"/>
                      </a:solidFill>
                      <a:prstDash val="solid"/>
                      <a:round/>
                      <a:headEnd type="none" w="med" len="med"/>
                      <a:tailEnd type="none" w="med" len="med"/>
                    </a:lnR>
                    <a:lnT w="12700" cap="flat" cmpd="sng" algn="ctr">
                      <a:solidFill>
                        <a:srgbClr val="8AC068"/>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CDE3C5"/>
                    </a:solidFill>
                  </a:tcPr>
                </a:tc>
                <a:extLst>
                  <a:ext uri="{0D108BD9-81ED-4DB2-BD59-A6C34878D82A}">
                    <a16:rowId xmlns:a16="http://schemas.microsoft.com/office/drawing/2014/main" val="1897294115"/>
                  </a:ext>
                </a:extLst>
              </a:tr>
              <a:tr h="529273">
                <a:tc>
                  <a:txBody>
                    <a:bodyPr/>
                    <a:lstStyle/>
                    <a:p>
                      <a:pPr marL="0" indent="288925" algn="l"/>
                      <a:r>
                        <a:rPr lang="en-US" sz="2200">
                          <a:solidFill>
                            <a:sysClr val="windowText" lastClr="000000"/>
                          </a:solidFill>
                        </a:rPr>
                        <a:t>7 have </a:t>
                      </a:r>
                      <a:r>
                        <a:rPr lang="en-US" sz="2200" b="1">
                          <a:solidFill>
                            <a:sysClr val="windowText" lastClr="000000"/>
                          </a:solidFill>
                        </a:rPr>
                        <a:t>asthma</a:t>
                      </a:r>
                      <a:endParaRPr lang="en-US" sz="2200" b="1" dirty="0">
                        <a:solidFill>
                          <a:sysClr val="windowText" lastClr="000000"/>
                        </a:solidFill>
                      </a:endParaRPr>
                    </a:p>
                  </a:txBody>
                  <a:tcPr marR="45720" anchor="ctr">
                    <a:lnL w="12700" cap="flat" cmpd="sng" algn="ctr">
                      <a:solidFill>
                        <a:srgbClr val="8AC068"/>
                      </a:solidFill>
                      <a:prstDash val="solid"/>
                      <a:round/>
                      <a:headEnd type="none" w="med" len="med"/>
                      <a:tailEnd type="none" w="med" len="med"/>
                    </a:lnL>
                    <a:lnR w="12700" cap="flat" cmpd="sng" algn="ctr">
                      <a:solidFill>
                        <a:srgbClr val="8AC068"/>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50451266"/>
                  </a:ext>
                </a:extLst>
              </a:tr>
              <a:tr h="529273">
                <a:tc>
                  <a:txBody>
                    <a:bodyPr/>
                    <a:lstStyle/>
                    <a:p>
                      <a:pPr marL="0" marR="0" lvl="0" indent="288925" algn="l" defTabSz="457200" rtl="0" eaLnBrk="1" fontAlgn="auto" latinLnBrk="0" hangingPunct="1">
                        <a:lnSpc>
                          <a:spcPct val="100000"/>
                        </a:lnSpc>
                        <a:spcBef>
                          <a:spcPts val="0"/>
                        </a:spcBef>
                        <a:spcAft>
                          <a:spcPts val="0"/>
                        </a:spcAft>
                        <a:buClrTx/>
                        <a:buSzTx/>
                        <a:buFontTx/>
                        <a:buNone/>
                        <a:tabLst/>
                        <a:defRPr/>
                      </a:pPr>
                      <a:r>
                        <a:rPr lang="en-US" sz="2200" dirty="0">
                          <a:solidFill>
                            <a:sysClr val="windowText" lastClr="000000"/>
                          </a:solidFill>
                        </a:rPr>
                        <a:t>6 have a </a:t>
                      </a:r>
                      <a:r>
                        <a:rPr lang="en-US" sz="2200" b="1" dirty="0">
                          <a:solidFill>
                            <a:sysClr val="windowText" lastClr="000000"/>
                          </a:solidFill>
                        </a:rPr>
                        <a:t>speech or language disorder</a:t>
                      </a:r>
                    </a:p>
                  </a:txBody>
                  <a:tcPr marR="45720" anchor="ctr">
                    <a:lnL w="12700" cap="flat" cmpd="sng" algn="ctr">
                      <a:solidFill>
                        <a:srgbClr val="8AC068"/>
                      </a:solidFill>
                      <a:prstDash val="solid"/>
                      <a:round/>
                      <a:headEnd type="none" w="med" len="med"/>
                      <a:tailEnd type="none" w="med" len="med"/>
                    </a:lnL>
                    <a:lnR w="12700" cap="flat" cmpd="sng" algn="ctr">
                      <a:solidFill>
                        <a:srgbClr val="8AC06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FECD9"/>
                    </a:solidFill>
                  </a:tcPr>
                </a:tc>
                <a:extLst>
                  <a:ext uri="{0D108BD9-81ED-4DB2-BD59-A6C34878D82A}">
                    <a16:rowId xmlns:a16="http://schemas.microsoft.com/office/drawing/2014/main" val="3424363385"/>
                  </a:ext>
                </a:extLst>
              </a:tr>
              <a:tr h="529273">
                <a:tc>
                  <a:txBody>
                    <a:bodyPr/>
                    <a:lstStyle/>
                    <a:p>
                      <a:pPr marL="0" indent="288925" algn="l"/>
                      <a:r>
                        <a:rPr lang="en-US" sz="2200">
                          <a:solidFill>
                            <a:sysClr val="windowText" lastClr="000000"/>
                          </a:solidFill>
                        </a:rPr>
                        <a:t>4 have </a:t>
                      </a:r>
                      <a:r>
                        <a:rPr lang="en-US" sz="2200" b="1">
                          <a:solidFill>
                            <a:sysClr val="windowText" lastClr="000000"/>
                          </a:solidFill>
                        </a:rPr>
                        <a:t>depression</a:t>
                      </a:r>
                      <a:endParaRPr lang="en-US" sz="2200" b="1" dirty="0">
                        <a:solidFill>
                          <a:sysClr val="windowText" lastClr="000000"/>
                        </a:solidFill>
                      </a:endParaRPr>
                    </a:p>
                  </a:txBody>
                  <a:tcPr marR="45720" anchor="ctr">
                    <a:lnL w="12700" cap="flat" cmpd="sng" algn="ctr">
                      <a:solidFill>
                        <a:srgbClr val="8AC068"/>
                      </a:solidFill>
                      <a:prstDash val="solid"/>
                      <a:round/>
                      <a:headEnd type="none" w="med" len="med"/>
                      <a:tailEnd type="none" w="med" len="med"/>
                    </a:lnL>
                    <a:lnR w="12700" cap="flat" cmpd="sng" algn="ctr">
                      <a:solidFill>
                        <a:srgbClr val="8AC06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95921741"/>
                  </a:ext>
                </a:extLst>
              </a:tr>
              <a:tr h="529273">
                <a:tc>
                  <a:txBody>
                    <a:bodyPr/>
                    <a:lstStyle/>
                    <a:p>
                      <a:pPr marL="0" indent="288925" algn="l"/>
                      <a:r>
                        <a:rPr lang="en-US" sz="2200">
                          <a:solidFill>
                            <a:sysClr val="windowText" lastClr="000000"/>
                          </a:solidFill>
                        </a:rPr>
                        <a:t>9 have </a:t>
                      </a:r>
                      <a:r>
                        <a:rPr lang="en-US" sz="2200" b="1">
                          <a:solidFill>
                            <a:sysClr val="windowText" lastClr="000000"/>
                          </a:solidFill>
                        </a:rPr>
                        <a:t>anxiety</a:t>
                      </a:r>
                      <a:endParaRPr lang="en-US" sz="2200" b="1" dirty="0">
                        <a:solidFill>
                          <a:sysClr val="windowText" lastClr="000000"/>
                        </a:solidFill>
                      </a:endParaRPr>
                    </a:p>
                  </a:txBody>
                  <a:tcPr marR="45720" anchor="ctr">
                    <a:lnL w="12700" cap="flat" cmpd="sng" algn="ctr">
                      <a:solidFill>
                        <a:srgbClr val="8AC068"/>
                      </a:solidFill>
                      <a:prstDash val="solid"/>
                      <a:round/>
                      <a:headEnd type="none" w="med" len="med"/>
                      <a:tailEnd type="none" w="med" len="med"/>
                    </a:lnL>
                    <a:lnR w="12700" cap="flat" cmpd="sng" algn="ctr">
                      <a:solidFill>
                        <a:srgbClr val="8AC06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FECD9"/>
                    </a:solidFill>
                  </a:tcPr>
                </a:tc>
                <a:extLst>
                  <a:ext uri="{0D108BD9-81ED-4DB2-BD59-A6C34878D82A}">
                    <a16:rowId xmlns:a16="http://schemas.microsoft.com/office/drawing/2014/main" val="4096234337"/>
                  </a:ext>
                </a:extLst>
              </a:tr>
              <a:tr h="529273">
                <a:tc>
                  <a:txBody>
                    <a:bodyPr/>
                    <a:lstStyle/>
                    <a:p>
                      <a:pPr marL="0" indent="288925" algn="l"/>
                      <a:r>
                        <a:rPr lang="en-US" sz="2200" dirty="0">
                          <a:solidFill>
                            <a:sysClr val="windowText" lastClr="000000"/>
                          </a:solidFill>
                        </a:rPr>
                        <a:t>8 have a </a:t>
                      </a:r>
                      <a:r>
                        <a:rPr lang="en-US" sz="2200" b="1" dirty="0">
                          <a:solidFill>
                            <a:sysClr val="windowText" lastClr="000000"/>
                          </a:solidFill>
                        </a:rPr>
                        <a:t>learning disability</a:t>
                      </a:r>
                    </a:p>
                  </a:txBody>
                  <a:tcPr marR="45720" anchor="ctr">
                    <a:lnL w="12700" cap="flat" cmpd="sng" algn="ctr">
                      <a:solidFill>
                        <a:srgbClr val="8AC068"/>
                      </a:solidFill>
                      <a:prstDash val="solid"/>
                      <a:round/>
                      <a:headEnd type="none" w="med" len="med"/>
                      <a:tailEnd type="none" w="med" len="med"/>
                    </a:lnL>
                    <a:lnR w="12700" cap="flat" cmpd="sng" algn="ctr">
                      <a:solidFill>
                        <a:srgbClr val="8AC06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57485579"/>
                  </a:ext>
                </a:extLst>
              </a:tr>
              <a:tr h="529273">
                <a:tc>
                  <a:txBody>
                    <a:bodyPr/>
                    <a:lstStyle/>
                    <a:p>
                      <a:pPr marL="0" indent="288925" algn="l"/>
                      <a:r>
                        <a:rPr lang="en-US" sz="2200" dirty="0">
                          <a:solidFill>
                            <a:sysClr val="windowText" lastClr="000000"/>
                          </a:solidFill>
                        </a:rPr>
                        <a:t>2 have </a:t>
                      </a:r>
                      <a:r>
                        <a:rPr lang="en-US" sz="2200" b="1" dirty="0">
                          <a:solidFill>
                            <a:sysClr val="windowText" lastClr="000000"/>
                          </a:solidFill>
                        </a:rPr>
                        <a:t>autism</a:t>
                      </a:r>
                    </a:p>
                  </a:txBody>
                  <a:tcPr marR="45720" anchor="ctr">
                    <a:lnL w="12700" cap="flat" cmpd="sng" algn="ctr">
                      <a:solidFill>
                        <a:srgbClr val="8AC068"/>
                      </a:solidFill>
                      <a:prstDash val="solid"/>
                      <a:round/>
                      <a:headEnd type="none" w="med" len="med"/>
                      <a:tailEnd type="none" w="med" len="med"/>
                    </a:lnL>
                    <a:lnR w="12700" cap="flat" cmpd="sng" algn="ctr">
                      <a:solidFill>
                        <a:srgbClr val="8AC06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FECD9"/>
                    </a:solidFill>
                  </a:tcPr>
                </a:tc>
                <a:extLst>
                  <a:ext uri="{0D108BD9-81ED-4DB2-BD59-A6C34878D82A}">
                    <a16:rowId xmlns:a16="http://schemas.microsoft.com/office/drawing/2014/main" val="2233771283"/>
                  </a:ext>
                </a:extLst>
              </a:tr>
              <a:tr h="529273">
                <a:tc>
                  <a:txBody>
                    <a:bodyPr/>
                    <a:lstStyle/>
                    <a:p>
                      <a:pPr marL="0" indent="288925" algn="l"/>
                      <a:r>
                        <a:rPr lang="en-US" sz="2200" dirty="0">
                          <a:solidFill>
                            <a:sysClr val="windowText" lastClr="000000"/>
                          </a:solidFill>
                        </a:rPr>
                        <a:t>10 have </a:t>
                      </a:r>
                      <a:r>
                        <a:rPr lang="en-US" sz="2200" b="1" dirty="0">
                          <a:solidFill>
                            <a:sysClr val="windowText" lastClr="000000"/>
                          </a:solidFill>
                        </a:rPr>
                        <a:t>ADD/ADHD</a:t>
                      </a:r>
                    </a:p>
                  </a:txBody>
                  <a:tcPr marR="45720" anchor="ctr">
                    <a:lnL w="12700" cap="flat" cmpd="sng" algn="ctr">
                      <a:solidFill>
                        <a:srgbClr val="8AC068"/>
                      </a:solidFill>
                      <a:prstDash val="solid"/>
                      <a:round/>
                      <a:headEnd type="none" w="med" len="med"/>
                      <a:tailEnd type="none" w="med" len="med"/>
                    </a:lnL>
                    <a:lnR w="12700" cap="flat" cmpd="sng" algn="ctr">
                      <a:solidFill>
                        <a:srgbClr val="8AC068"/>
                      </a:solidFill>
                      <a:prstDash val="solid"/>
                      <a:round/>
                      <a:headEnd type="none" w="med" len="med"/>
                      <a:tailEnd type="none" w="med" len="med"/>
                    </a:lnR>
                    <a:lnT w="12700" cmpd="sng">
                      <a:noFill/>
                    </a:lnT>
                    <a:lnB w="12700" cap="flat" cmpd="sng" algn="ctr">
                      <a:solidFill>
                        <a:srgbClr val="8AC06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1906435"/>
                  </a:ext>
                </a:extLst>
              </a:tr>
            </a:tbl>
          </a:graphicData>
        </a:graphic>
      </p:graphicFrame>
      <p:sp>
        <p:nvSpPr>
          <p:cNvPr id="5" name="Slide Number Placeholder 4">
            <a:extLst>
              <a:ext uri="{FF2B5EF4-FFF2-40B4-BE49-F238E27FC236}">
                <a16:creationId xmlns:a16="http://schemas.microsoft.com/office/drawing/2014/main" id="{BE161679-C4C8-19CA-9DE9-061F01B240B5}"/>
              </a:ext>
            </a:extLst>
          </p:cNvPr>
          <p:cNvSpPr>
            <a:spLocks noGrp="1"/>
          </p:cNvSpPr>
          <p:nvPr>
            <p:ph type="sldNum" sz="quarter" idx="12"/>
          </p:nvPr>
        </p:nvSpPr>
        <p:spPr/>
        <p:txBody>
          <a:bodyPr/>
          <a:lstStyle/>
          <a:p>
            <a:fld id="{ED34A2F8-48CC-B946-AC3D-040272C2FF0A}" type="slidenum">
              <a:rPr lang="en-US" smtClean="0"/>
              <a:pPr/>
              <a:t>5</a:t>
            </a:fld>
            <a:endParaRPr lang="en-US"/>
          </a:p>
        </p:txBody>
      </p:sp>
    </p:spTree>
    <p:extLst>
      <p:ext uri="{BB962C8B-B14F-4D97-AF65-F5344CB8AC3E}">
        <p14:creationId xmlns:p14="http://schemas.microsoft.com/office/powerpoint/2010/main" val="1461820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DAD4-7D69-8A91-D918-EEC7A3551D90}"/>
              </a:ext>
            </a:extLst>
          </p:cNvPr>
          <p:cNvSpPr>
            <a:spLocks noGrp="1"/>
          </p:cNvSpPr>
          <p:nvPr>
            <p:ph type="title"/>
          </p:nvPr>
        </p:nvSpPr>
        <p:spPr>
          <a:xfrm>
            <a:off x="677334" y="609600"/>
            <a:ext cx="10241280" cy="1320800"/>
          </a:xfrm>
        </p:spPr>
        <p:txBody>
          <a:bodyPr/>
          <a:lstStyle/>
          <a:p>
            <a:r>
              <a:rPr lang="en-US" dirty="0"/>
              <a:t>Why this matters</a:t>
            </a:r>
          </a:p>
        </p:txBody>
      </p:sp>
      <p:sp>
        <p:nvSpPr>
          <p:cNvPr id="3" name="Text Placeholder 2">
            <a:extLst>
              <a:ext uri="{FF2B5EF4-FFF2-40B4-BE49-F238E27FC236}">
                <a16:creationId xmlns:a16="http://schemas.microsoft.com/office/drawing/2014/main" id="{8F00DBDA-873F-BF1D-7B36-E3BBC04E1DD6}"/>
              </a:ext>
            </a:extLst>
          </p:cNvPr>
          <p:cNvSpPr>
            <a:spLocks noGrp="1"/>
          </p:cNvSpPr>
          <p:nvPr>
            <p:ph type="body" idx="1"/>
          </p:nvPr>
        </p:nvSpPr>
        <p:spPr>
          <a:xfrm>
            <a:off x="676275" y="1935163"/>
            <a:ext cx="10241280" cy="576262"/>
          </a:xfrm>
        </p:spPr>
        <p:txBody>
          <a:bodyPr/>
          <a:lstStyle/>
          <a:p>
            <a:r>
              <a:rPr lang="en-US" dirty="0"/>
              <a:t>As you wrestle with questions about equality, it is important to think about disability issues because there are more people with disabilities than you might think.</a:t>
            </a:r>
          </a:p>
        </p:txBody>
      </p:sp>
      <p:sp>
        <p:nvSpPr>
          <p:cNvPr id="9" name="Kids text">
            <a:extLst>
              <a:ext uri="{FF2B5EF4-FFF2-40B4-BE49-F238E27FC236}">
                <a16:creationId xmlns:a16="http://schemas.microsoft.com/office/drawing/2014/main" id="{669317FA-E5BE-BF9E-D7BF-41C12BDC9B8D}"/>
              </a:ext>
            </a:extLst>
          </p:cNvPr>
          <p:cNvSpPr>
            <a:spLocks noGrp="1"/>
          </p:cNvSpPr>
          <p:nvPr>
            <p:ph sz="half" idx="2"/>
          </p:nvPr>
        </p:nvSpPr>
        <p:spPr>
          <a:xfrm>
            <a:off x="1375992" y="5502910"/>
            <a:ext cx="4031521" cy="777875"/>
          </a:xfrm>
        </p:spPr>
        <p:txBody>
          <a:bodyPr anchor="b">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49E39"/>
                </a:solidFill>
                <a:effectLst/>
                <a:uLnTx/>
                <a:uFillTx/>
                <a:latin typeface="Trebuchet MS" panose="020B0603020202020204"/>
                <a:ea typeface="+mn-ea"/>
                <a:cs typeface="+mn-cs"/>
              </a:rPr>
              <a:t>One out of five children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49E39"/>
                </a:solidFill>
                <a:effectLst/>
                <a:uLnTx/>
                <a:uFillTx/>
                <a:latin typeface="Trebuchet MS" panose="020B0603020202020204"/>
                <a:ea typeface="+mn-ea"/>
                <a:cs typeface="+mn-cs"/>
              </a:rPr>
              <a:t>has a disability</a:t>
            </a:r>
          </a:p>
        </p:txBody>
      </p:sp>
      <p:grpSp>
        <p:nvGrpSpPr>
          <p:cNvPr id="12" name="Kids graphic" descr="Pictogram of five silhouettes of children. 1 is green, the other four are gray. This represents the statistic that one out of five children has a disability.">
            <a:extLst>
              <a:ext uri="{FF2B5EF4-FFF2-40B4-BE49-F238E27FC236}">
                <a16:creationId xmlns:a16="http://schemas.microsoft.com/office/drawing/2014/main" id="{AAB21F1A-6122-1885-DB19-B4D625DEB82E}"/>
              </a:ext>
            </a:extLst>
          </p:cNvPr>
          <p:cNvGrpSpPr/>
          <p:nvPr/>
        </p:nvGrpSpPr>
        <p:grpSpPr>
          <a:xfrm>
            <a:off x="1490368" y="3295906"/>
            <a:ext cx="3802769" cy="2913069"/>
            <a:chOff x="2053316" y="2052408"/>
            <a:chExt cx="3535071" cy="2913069"/>
          </a:xfrm>
        </p:grpSpPr>
        <p:pic>
          <p:nvPicPr>
            <p:cNvPr id="13" name="Graphic 12" descr="Children with solid fill">
              <a:extLst>
                <a:ext uri="{FF2B5EF4-FFF2-40B4-BE49-F238E27FC236}">
                  <a16:creationId xmlns:a16="http://schemas.microsoft.com/office/drawing/2014/main" id="{21B89FEA-A1E8-33D1-C2C0-E744DB251D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53316" y="2052408"/>
              <a:ext cx="2905276" cy="2905276"/>
            </a:xfrm>
            <a:prstGeom prst="rect">
              <a:avLst/>
            </a:prstGeom>
          </p:spPr>
        </p:pic>
        <p:grpSp>
          <p:nvGrpSpPr>
            <p:cNvPr id="14" name="Group 13">
              <a:extLst>
                <a:ext uri="{FF2B5EF4-FFF2-40B4-BE49-F238E27FC236}">
                  <a16:creationId xmlns:a16="http://schemas.microsoft.com/office/drawing/2014/main" id="{B772C330-466D-1DE0-793A-210C611DB830}"/>
                </a:ext>
              </a:extLst>
            </p:cNvPr>
            <p:cNvGrpSpPr/>
            <p:nvPr/>
          </p:nvGrpSpPr>
          <p:grpSpPr>
            <a:xfrm>
              <a:off x="2053316" y="2052408"/>
              <a:ext cx="1089425" cy="2905276"/>
              <a:chOff x="2094895" y="1832429"/>
              <a:chExt cx="1089425" cy="2905276"/>
            </a:xfrm>
          </p:grpSpPr>
          <p:pic>
            <p:nvPicPr>
              <p:cNvPr id="16" name="Graphic 15" descr="Children with solid fill">
                <a:extLst>
                  <a:ext uri="{FF2B5EF4-FFF2-40B4-BE49-F238E27FC236}">
                    <a16:creationId xmlns:a16="http://schemas.microsoft.com/office/drawing/2014/main" id="{AA973F8D-A94E-2C7E-26DD-A79D5729E77F}"/>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70222"/>
              <a:stretch/>
            </p:blipFill>
            <p:spPr>
              <a:xfrm>
                <a:off x="2094895" y="1832429"/>
                <a:ext cx="865121" cy="2905276"/>
              </a:xfrm>
              <a:prstGeom prst="rect">
                <a:avLst/>
              </a:prstGeom>
            </p:spPr>
          </p:pic>
          <p:pic>
            <p:nvPicPr>
              <p:cNvPr id="17" name="Graphic 16" descr="Children with solid fill">
                <a:extLst>
                  <a:ext uri="{FF2B5EF4-FFF2-40B4-BE49-F238E27FC236}">
                    <a16:creationId xmlns:a16="http://schemas.microsoft.com/office/drawing/2014/main" id="{2DAE9B62-8736-9CC7-FED2-EA1DE1C7FA03}"/>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89589"/>
              <a:stretch/>
            </p:blipFill>
            <p:spPr>
              <a:xfrm>
                <a:off x="2881840" y="1832429"/>
                <a:ext cx="302480" cy="2905276"/>
              </a:xfrm>
              <a:prstGeom prst="rect">
                <a:avLst/>
              </a:prstGeom>
            </p:spPr>
          </p:pic>
        </p:grpSp>
        <p:pic>
          <p:nvPicPr>
            <p:cNvPr id="15" name="Graphic 14" descr="Children with solid fill">
              <a:extLst>
                <a:ext uri="{FF2B5EF4-FFF2-40B4-BE49-F238E27FC236}">
                  <a16:creationId xmlns:a16="http://schemas.microsoft.com/office/drawing/2014/main" id="{9546657F-9703-B897-F642-C23DBEE9D325}"/>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66439"/>
            <a:stretch/>
          </p:blipFill>
          <p:spPr>
            <a:xfrm flipH="1">
              <a:off x="4613338" y="2060201"/>
              <a:ext cx="975049" cy="2905276"/>
            </a:xfrm>
            <a:prstGeom prst="rect">
              <a:avLst/>
            </a:prstGeom>
          </p:spPr>
        </p:pic>
      </p:grpSp>
      <p:sp>
        <p:nvSpPr>
          <p:cNvPr id="22" name="Adults text">
            <a:extLst>
              <a:ext uri="{FF2B5EF4-FFF2-40B4-BE49-F238E27FC236}">
                <a16:creationId xmlns:a16="http://schemas.microsoft.com/office/drawing/2014/main" id="{A5997D8C-5BC9-E43F-88EE-D1D26C81735E}"/>
              </a:ext>
            </a:extLst>
          </p:cNvPr>
          <p:cNvSpPr>
            <a:spLocks noGrp="1"/>
          </p:cNvSpPr>
          <p:nvPr>
            <p:ph sz="quarter" idx="4"/>
          </p:nvPr>
        </p:nvSpPr>
        <p:spPr>
          <a:xfrm>
            <a:off x="6428553" y="5503545"/>
            <a:ext cx="4032504" cy="777240"/>
          </a:xfrm>
        </p:spPr>
        <p:txBody>
          <a:bodyPr anchor="b">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49E39"/>
                </a:solidFill>
                <a:effectLst/>
                <a:uLnTx/>
                <a:uFillTx/>
                <a:latin typeface="Trebuchet MS" panose="020B0603020202020204"/>
                <a:ea typeface="+mn-ea"/>
                <a:cs typeface="+mn-cs"/>
              </a:rPr>
              <a:t>One out of four adults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49E39"/>
                </a:solidFill>
                <a:effectLst/>
                <a:uLnTx/>
                <a:uFillTx/>
                <a:latin typeface="Trebuchet MS" panose="020B0603020202020204"/>
                <a:ea typeface="+mn-ea"/>
                <a:cs typeface="+mn-cs"/>
              </a:rPr>
              <a:t>has a disability</a:t>
            </a:r>
          </a:p>
        </p:txBody>
      </p:sp>
      <p:grpSp>
        <p:nvGrpSpPr>
          <p:cNvPr id="19" name="Adults graphic" descr="Pictogram of four silhouettes of adults. 1 is green, the other three are gray. This represents the statistic that one out of four adults has a disability.">
            <a:extLst>
              <a:ext uri="{FF2B5EF4-FFF2-40B4-BE49-F238E27FC236}">
                <a16:creationId xmlns:a16="http://schemas.microsoft.com/office/drawing/2014/main" id="{4772F8B8-5A0E-58A6-527B-B876425FBFB0}"/>
              </a:ext>
            </a:extLst>
          </p:cNvPr>
          <p:cNvGrpSpPr/>
          <p:nvPr/>
        </p:nvGrpSpPr>
        <p:grpSpPr>
          <a:xfrm>
            <a:off x="6735568" y="2767182"/>
            <a:ext cx="3418474" cy="3381080"/>
            <a:chOff x="1150012" y="126689"/>
            <a:chExt cx="2676817" cy="2676817"/>
          </a:xfrm>
        </p:grpSpPr>
        <p:pic>
          <p:nvPicPr>
            <p:cNvPr id="23" name="Graphic 22" descr="Group with solid fill">
              <a:extLst>
                <a:ext uri="{FF2B5EF4-FFF2-40B4-BE49-F238E27FC236}">
                  <a16:creationId xmlns:a16="http://schemas.microsoft.com/office/drawing/2014/main" id="{54FBD7D9-7EB8-F195-F1E4-98A061EFAB2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50012" y="126689"/>
              <a:ext cx="2676817" cy="2676817"/>
            </a:xfrm>
            <a:prstGeom prst="rect">
              <a:avLst/>
            </a:prstGeom>
          </p:spPr>
        </p:pic>
        <p:grpSp>
          <p:nvGrpSpPr>
            <p:cNvPr id="24" name="Group 23">
              <a:extLst>
                <a:ext uri="{FF2B5EF4-FFF2-40B4-BE49-F238E27FC236}">
                  <a16:creationId xmlns:a16="http://schemas.microsoft.com/office/drawing/2014/main" id="{5BCC9852-476F-B79C-32D7-123AC06519B6}"/>
                </a:ext>
              </a:extLst>
            </p:cNvPr>
            <p:cNvGrpSpPr/>
            <p:nvPr/>
          </p:nvGrpSpPr>
          <p:grpSpPr>
            <a:xfrm>
              <a:off x="1150012" y="126689"/>
              <a:ext cx="1003222" cy="2676817"/>
              <a:chOff x="4146589" y="172502"/>
              <a:chExt cx="1003222" cy="2676817"/>
            </a:xfrm>
          </p:grpSpPr>
          <p:pic>
            <p:nvPicPr>
              <p:cNvPr id="25" name="Graphic 24" descr="Group with solid fill">
                <a:extLst>
                  <a:ext uri="{FF2B5EF4-FFF2-40B4-BE49-F238E27FC236}">
                    <a16:creationId xmlns:a16="http://schemas.microsoft.com/office/drawing/2014/main" id="{D9F9F280-81AE-83D3-D034-DBB82FC01E9D}"/>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r="70695"/>
              <a:stretch/>
            </p:blipFill>
            <p:spPr>
              <a:xfrm>
                <a:off x="4146589" y="172502"/>
                <a:ext cx="784439" cy="2676817"/>
              </a:xfrm>
              <a:prstGeom prst="rect">
                <a:avLst/>
              </a:prstGeom>
            </p:spPr>
          </p:pic>
          <p:pic>
            <p:nvPicPr>
              <p:cNvPr id="26" name="Graphic 25" descr="Group with solid fill">
                <a:extLst>
                  <a:ext uri="{FF2B5EF4-FFF2-40B4-BE49-F238E27FC236}">
                    <a16:creationId xmlns:a16="http://schemas.microsoft.com/office/drawing/2014/main" id="{2584AA32-8FCF-EFAD-5124-B077AFE6D890}"/>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1" r="86866"/>
              <a:stretch/>
            </p:blipFill>
            <p:spPr>
              <a:xfrm flipH="1">
                <a:off x="4798262" y="172502"/>
                <a:ext cx="351549" cy="2676817"/>
              </a:xfrm>
              <a:prstGeom prst="rect">
                <a:avLst/>
              </a:prstGeom>
            </p:spPr>
          </p:pic>
        </p:grpSp>
      </p:grpSp>
      <p:sp>
        <p:nvSpPr>
          <p:cNvPr id="5" name="Slide Number Placeholder 4">
            <a:extLst>
              <a:ext uri="{FF2B5EF4-FFF2-40B4-BE49-F238E27FC236}">
                <a16:creationId xmlns:a16="http://schemas.microsoft.com/office/drawing/2014/main" id="{BE161679-C4C8-19CA-9DE9-061F01B240B5}"/>
              </a:ext>
            </a:extLst>
          </p:cNvPr>
          <p:cNvSpPr>
            <a:spLocks noGrp="1"/>
          </p:cNvSpPr>
          <p:nvPr>
            <p:ph type="sldNum" sz="quarter" idx="12"/>
          </p:nvPr>
        </p:nvSpPr>
        <p:spPr>
          <a:xfrm>
            <a:off x="10235275" y="6492875"/>
            <a:ext cx="683339" cy="365125"/>
          </a:xfrm>
        </p:spPr>
        <p:txBody>
          <a:bodyPr/>
          <a:lstStyle/>
          <a:p>
            <a:fld id="{ED34A2F8-48CC-B946-AC3D-040272C2FF0A}" type="slidenum">
              <a:rPr lang="en-US" smtClean="0"/>
              <a:pPr/>
              <a:t>6</a:t>
            </a:fld>
            <a:endParaRPr lang="en-US"/>
          </a:p>
        </p:txBody>
      </p:sp>
    </p:spTree>
    <p:extLst>
      <p:ext uri="{BB962C8B-B14F-4D97-AF65-F5344CB8AC3E}">
        <p14:creationId xmlns:p14="http://schemas.microsoft.com/office/powerpoint/2010/main" val="1813052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DAD4-7D69-8A91-D918-EEC7A3551D90}"/>
              </a:ext>
            </a:extLst>
          </p:cNvPr>
          <p:cNvSpPr>
            <a:spLocks noGrp="1"/>
          </p:cNvSpPr>
          <p:nvPr>
            <p:ph type="title"/>
          </p:nvPr>
        </p:nvSpPr>
        <p:spPr/>
        <p:txBody>
          <a:bodyPr/>
          <a:lstStyle/>
          <a:p>
            <a:r>
              <a:rPr lang="en-US" dirty="0"/>
              <a:t>Disability rights movement</a:t>
            </a:r>
          </a:p>
        </p:txBody>
      </p:sp>
      <p:sp>
        <p:nvSpPr>
          <p:cNvPr id="3" name="Content Placeholder 2">
            <a:extLst>
              <a:ext uri="{FF2B5EF4-FFF2-40B4-BE49-F238E27FC236}">
                <a16:creationId xmlns:a16="http://schemas.microsoft.com/office/drawing/2014/main" id="{6C2B70F3-9A34-F0D7-8114-EBB833BFCDCC}"/>
              </a:ext>
            </a:extLst>
          </p:cNvPr>
          <p:cNvSpPr>
            <a:spLocks noGrp="1"/>
          </p:cNvSpPr>
          <p:nvPr>
            <p:ph sz="half" idx="1"/>
          </p:nvPr>
        </p:nvSpPr>
        <p:spPr>
          <a:xfrm>
            <a:off x="527304" y="1930400"/>
            <a:ext cx="5166359" cy="3950440"/>
          </a:xfrm>
        </p:spPr>
        <p:txBody>
          <a:bodyPr>
            <a:spAutoFit/>
          </a:bodyPr>
          <a:lstStyle/>
          <a:p>
            <a:pPr>
              <a:lnSpc>
                <a:spcPct val="114000"/>
              </a:lnSpc>
              <a:spcBef>
                <a:spcPts val="1600"/>
              </a:spcBef>
            </a:pPr>
            <a:r>
              <a:rPr lang="en-US" dirty="0"/>
              <a:t>In 1964, Congress passed the Civil Rights Act. It did not include protections for people with disabilities.</a:t>
            </a:r>
          </a:p>
          <a:p>
            <a:pPr>
              <a:lnSpc>
                <a:spcPct val="114000"/>
              </a:lnSpc>
              <a:spcBef>
                <a:spcPts val="1600"/>
              </a:spcBef>
            </a:pPr>
            <a:r>
              <a:rPr lang="en-US" dirty="0"/>
              <a:t>Across the nation, people with disabilities and parents of children with disabilities began challenging social and physical barriers.</a:t>
            </a:r>
          </a:p>
          <a:p>
            <a:pPr>
              <a:lnSpc>
                <a:spcPct val="114000"/>
              </a:lnSpc>
              <a:spcBef>
                <a:spcPts val="1600"/>
              </a:spcBef>
            </a:pPr>
            <a:r>
              <a:rPr lang="en-US" dirty="0"/>
              <a:t>For decades, people protested by sitting in the lobbies of federal buildings, obstructing buses that were inaccessible to wheelchair users, and holding marches.</a:t>
            </a:r>
          </a:p>
        </p:txBody>
      </p:sp>
      <p:pic>
        <p:nvPicPr>
          <p:cNvPr id="3078" name="Wheelchair Bus Protest picture" descr="A black and white photo from the 1990's of a disability rights protest. Many people are sitting in wheelchairs, holding handwritten protest signs, and blocking the movement of a city bus. One sign reads, &quot;I CAN'T EVEN GET TO THE BACK OF THE BUS&quot;.">
            <a:extLst>
              <a:ext uri="{FF2B5EF4-FFF2-40B4-BE49-F238E27FC236}">
                <a16:creationId xmlns:a16="http://schemas.microsoft.com/office/drawing/2014/main" id="{56E35142-C5C7-1239-827A-61B1A19AF04D}"/>
              </a:ext>
            </a:extLst>
          </p:cNvPr>
          <p:cNvPicPr>
            <a:picLocks noGrp="1" noChangeAspect="1" noChangeArrowheads="1"/>
          </p:cNvPicPr>
          <p:nvPr>
            <p:ph sz="half" idx="2"/>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bright="40000"/>
                    </a14:imgEffect>
                  </a14:imgLayer>
                </a14:imgProps>
              </a:ext>
              <a:ext uri="{28A0092B-C50C-407E-A947-70E740481C1C}">
                <a14:useLocalDpi xmlns:a14="http://schemas.microsoft.com/office/drawing/2010/main" val="0"/>
              </a:ext>
            </a:extLst>
          </a:blip>
          <a:srcRect l="1141" t="3142" r="2695" b="2525"/>
          <a:stretch/>
        </p:blipFill>
        <p:spPr bwMode="auto">
          <a:xfrm>
            <a:off x="6037832" y="2258423"/>
            <a:ext cx="4908885" cy="3291840"/>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81B5629E-06E6-52FB-3743-106134B6760C}"/>
              </a:ext>
            </a:extLst>
          </p:cNvPr>
          <p:cNvSpPr>
            <a:spLocks noGrp="1"/>
          </p:cNvSpPr>
          <p:nvPr>
            <p:ph type="sldNum" sz="quarter" idx="12"/>
          </p:nvPr>
        </p:nvSpPr>
        <p:spPr/>
        <p:txBody>
          <a:bodyPr/>
          <a:lstStyle/>
          <a:p>
            <a:fld id="{ED34A2F8-48CC-B946-AC3D-040272C2FF0A}" type="slidenum">
              <a:rPr lang="en-US" smtClean="0"/>
              <a:t>7</a:t>
            </a:fld>
            <a:endParaRPr lang="en-US"/>
          </a:p>
        </p:txBody>
      </p:sp>
    </p:spTree>
    <p:extLst>
      <p:ext uri="{BB962C8B-B14F-4D97-AF65-F5344CB8AC3E}">
        <p14:creationId xmlns:p14="http://schemas.microsoft.com/office/powerpoint/2010/main" val="3511042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81A7F2A-5848-2531-BF66-B92D426640E8}"/>
              </a:ext>
            </a:extLst>
          </p:cNvPr>
          <p:cNvSpPr>
            <a:spLocks noGrp="1"/>
          </p:cNvSpPr>
          <p:nvPr>
            <p:ph type="title"/>
          </p:nvPr>
        </p:nvSpPr>
        <p:spPr/>
        <p:txBody>
          <a:bodyPr/>
          <a:lstStyle/>
          <a:p>
            <a:r>
              <a:rPr lang="en-US" dirty="0"/>
              <a:t>Images of the disability rights movement</a:t>
            </a:r>
          </a:p>
        </p:txBody>
      </p:sp>
      <p:sp>
        <p:nvSpPr>
          <p:cNvPr id="7" name="Text Placeholder 6">
            <a:extLst>
              <a:ext uri="{FF2B5EF4-FFF2-40B4-BE49-F238E27FC236}">
                <a16:creationId xmlns:a16="http://schemas.microsoft.com/office/drawing/2014/main" id="{EF36C455-CDD1-1E74-F7FB-2F80BE5EC834}"/>
              </a:ext>
            </a:extLst>
          </p:cNvPr>
          <p:cNvSpPr>
            <a:spLocks noGrp="1"/>
          </p:cNvSpPr>
          <p:nvPr>
            <p:ph type="body" idx="1"/>
          </p:nvPr>
        </p:nvSpPr>
        <p:spPr/>
        <p:txBody>
          <a:bodyPr/>
          <a:lstStyle/>
          <a:p>
            <a:r>
              <a:rPr lang="en-US" dirty="0"/>
              <a:t>Disability activists included children, Washington D.C., 1990</a:t>
            </a:r>
          </a:p>
        </p:txBody>
      </p:sp>
      <p:pic>
        <p:nvPicPr>
          <p:cNvPr id="1030" name="US Capitol Steps picture" descr="A photo of a group of disability rights protestors physically crawling up the U.S. Capitol steps while members of the press look on. In the forefront of the picture, a child of about 10 years old, wearing a red and white bandana, crawls up the steps on hands and knees.">
            <a:extLst>
              <a:ext uri="{FF2B5EF4-FFF2-40B4-BE49-F238E27FC236}">
                <a16:creationId xmlns:a16="http://schemas.microsoft.com/office/drawing/2014/main" id="{0CBC01FD-63ED-CDDE-76F1-6D5F5DF15B27}"/>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76275" y="2784735"/>
            <a:ext cx="4937125" cy="3698355"/>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B11DBE6-2F43-734A-8A17-99405E3E4910}"/>
              </a:ext>
            </a:extLst>
          </p:cNvPr>
          <p:cNvSpPr>
            <a:spLocks noGrp="1"/>
          </p:cNvSpPr>
          <p:nvPr>
            <p:ph type="body" sz="quarter" idx="3"/>
          </p:nvPr>
        </p:nvSpPr>
        <p:spPr>
          <a:xfrm>
            <a:off x="5980854" y="1935226"/>
            <a:ext cx="4937760" cy="840058"/>
          </a:xfrm>
        </p:spPr>
        <p:txBody>
          <a:bodyPr/>
          <a:lstStyle/>
          <a:p>
            <a:r>
              <a:rPr lang="en-US" dirty="0"/>
              <a:t>Disability activists blocked traffic, Atlanta, 1990.</a:t>
            </a:r>
          </a:p>
        </p:txBody>
      </p:sp>
      <p:pic>
        <p:nvPicPr>
          <p:cNvPr id="11" name="Atlanta Highway picture" descr="A black and white photo of a long line of people in wheelchairs march down a road in Atlanta, Georgia. One person is holding the U.S. flag and others are holding handwritten protest signs that are too small to read.">
            <a:extLst>
              <a:ext uri="{FF2B5EF4-FFF2-40B4-BE49-F238E27FC236}">
                <a16:creationId xmlns:a16="http://schemas.microsoft.com/office/drawing/2014/main" id="{347AB41F-01FC-DF92-3C49-4D10B88D2E6D}"/>
              </a:ext>
            </a:extLst>
          </p:cNvPr>
          <p:cNvPicPr>
            <a:picLocks noGrp="1" noChangeAspect="1" noChangeArrowheads="1"/>
          </p:cNvPicPr>
          <p:nvPr>
            <p:ph sz="quarter" idx="4"/>
          </p:nvPr>
        </p:nvPicPr>
        <p:blipFill rotWithShape="1">
          <a:blip r:embed="rId4">
            <a:extLst>
              <a:ext uri="{BEBA8EAE-BF5A-486C-A8C5-ECC9F3942E4B}">
                <a14:imgProps xmlns:a14="http://schemas.microsoft.com/office/drawing/2010/main">
                  <a14:imgLayer r:embed="rId5">
                    <a14:imgEffect>
                      <a14:sharpenSoften amount="50000"/>
                    </a14:imgEffect>
                    <a14:imgEffect>
                      <a14:saturation sat="0"/>
                    </a14:imgEffect>
                    <a14:imgEffect>
                      <a14:brightnessContrast contrast="20000"/>
                    </a14:imgEffect>
                  </a14:imgLayer>
                </a14:imgProps>
              </a:ext>
              <a:ext uri="{28A0092B-C50C-407E-A947-70E740481C1C}">
                <a14:useLocalDpi xmlns:a14="http://schemas.microsoft.com/office/drawing/2010/main" val="0"/>
              </a:ext>
            </a:extLst>
          </a:blip>
          <a:srcRect t="31171"/>
          <a:stretch/>
        </p:blipFill>
        <p:spPr bwMode="auto">
          <a:xfrm>
            <a:off x="6684169" y="2823822"/>
            <a:ext cx="3914468" cy="3721608"/>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6858F21E-1DCE-6684-9831-94D3545F1541}"/>
              </a:ext>
            </a:extLst>
          </p:cNvPr>
          <p:cNvSpPr>
            <a:spLocks noGrp="1"/>
          </p:cNvSpPr>
          <p:nvPr>
            <p:ph type="sldNum" sz="quarter" idx="12"/>
          </p:nvPr>
        </p:nvSpPr>
        <p:spPr/>
        <p:txBody>
          <a:bodyPr/>
          <a:lstStyle/>
          <a:p>
            <a:fld id="{ED34A2F8-48CC-B946-AC3D-040272C2FF0A}" type="slidenum">
              <a:rPr lang="en-US" smtClean="0"/>
              <a:t>8</a:t>
            </a:fld>
            <a:endParaRPr lang="en-US"/>
          </a:p>
        </p:txBody>
      </p:sp>
    </p:spTree>
    <p:extLst>
      <p:ext uri="{BB962C8B-B14F-4D97-AF65-F5344CB8AC3E}">
        <p14:creationId xmlns:p14="http://schemas.microsoft.com/office/powerpoint/2010/main" val="382017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A741C09-48CC-07D2-F861-2D41DE3C6684}"/>
              </a:ext>
            </a:extLst>
          </p:cNvPr>
          <p:cNvSpPr>
            <a:spLocks noGrp="1"/>
          </p:cNvSpPr>
          <p:nvPr>
            <p:ph type="title"/>
          </p:nvPr>
        </p:nvSpPr>
        <p:spPr/>
        <p:txBody>
          <a:bodyPr/>
          <a:lstStyle/>
          <a:p>
            <a:r>
              <a:rPr lang="en-US" dirty="0"/>
              <a:t>The Americans with Disabilities Act</a:t>
            </a:r>
          </a:p>
        </p:txBody>
      </p:sp>
      <p:sp>
        <p:nvSpPr>
          <p:cNvPr id="3" name="Content Placeholder 2">
            <a:extLst>
              <a:ext uri="{FF2B5EF4-FFF2-40B4-BE49-F238E27FC236}">
                <a16:creationId xmlns:a16="http://schemas.microsoft.com/office/drawing/2014/main" id="{70B59438-B4F5-A78C-6992-3C1D23F15AD8}"/>
              </a:ext>
            </a:extLst>
          </p:cNvPr>
          <p:cNvSpPr>
            <a:spLocks noGrp="1"/>
          </p:cNvSpPr>
          <p:nvPr>
            <p:ph sz="half" idx="2"/>
          </p:nvPr>
        </p:nvSpPr>
        <p:spPr>
          <a:xfrm>
            <a:off x="5987628" y="2199378"/>
            <a:ext cx="4937760" cy="3722255"/>
          </a:xfrm>
        </p:spPr>
        <p:txBody>
          <a:bodyPr/>
          <a:lstStyle/>
          <a:p>
            <a:r>
              <a:rPr lang="en-US" dirty="0"/>
              <a:t>The Americans with Disabilities Act, or ADA, is a </a:t>
            </a:r>
            <a:r>
              <a:rPr lang="en-US" b="1" dirty="0"/>
              <a:t>federal civil rights law </a:t>
            </a:r>
            <a:r>
              <a:rPr lang="en-US" dirty="0"/>
              <a:t>that was signed on July 26, 1990, nearly 30 years after the Civil Rights Act was passed.</a:t>
            </a:r>
            <a:endParaRPr lang="en-US" u="sng" dirty="0"/>
          </a:p>
          <a:p>
            <a:r>
              <a:rPr lang="en-US" dirty="0"/>
              <a:t>The ADA gives people with disabilities protections similar to people who are protected by other civil rights laws.</a:t>
            </a:r>
          </a:p>
          <a:p>
            <a:r>
              <a:rPr lang="en-US" dirty="0"/>
              <a:t>The purpose of the law is to make sure people with disabilities have the same rights and opportunities as everyone else to live, work, attend school, and play.</a:t>
            </a:r>
          </a:p>
        </p:txBody>
      </p:sp>
      <p:pic>
        <p:nvPicPr>
          <p:cNvPr id="4098" name="George H.W. Bush picture" descr="A photo of President George H.W. Bush sitting at a table on the While House lawn, while signing the Americans with Disabilities Act into law. He is surrounded by disability rights activists. Everyone in the photo is smiling proudly, including President Bush. Below the photo, in President Bush's handwriting, is an inscription that reads, &quot;To Justin Dart. Without your drive, your &quot;believing&quot;, and your leadership this day would not have been possible. With respect and friendship, George Bush&quot;">
            <a:extLst>
              <a:ext uri="{FF2B5EF4-FFF2-40B4-BE49-F238E27FC236}">
                <a16:creationId xmlns:a16="http://schemas.microsoft.com/office/drawing/2014/main" id="{92B56F8A-D1FD-BC7E-2CE5-A2FB3481B0C1}"/>
              </a:ext>
            </a:extLst>
          </p:cNvPr>
          <p:cNvPicPr>
            <a:picLocks noGrp="1" noChangeAspect="1" noChangeArrowheads="1"/>
          </p:cNvPicPr>
          <p:nvPr>
            <p:ph sz="half" idx="1"/>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77863" y="2081533"/>
            <a:ext cx="4937125" cy="3957945"/>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7C9FB83-9777-6A2A-7702-D53EADA67E82}"/>
              </a:ext>
            </a:extLst>
          </p:cNvPr>
          <p:cNvSpPr>
            <a:spLocks noGrp="1"/>
          </p:cNvSpPr>
          <p:nvPr>
            <p:ph type="sldNum" sz="quarter" idx="12"/>
          </p:nvPr>
        </p:nvSpPr>
        <p:spPr/>
        <p:txBody>
          <a:bodyPr/>
          <a:lstStyle/>
          <a:p>
            <a:fld id="{ED34A2F8-48CC-B946-AC3D-040272C2FF0A}" type="slidenum">
              <a:rPr lang="en-US" smtClean="0"/>
              <a:t>9</a:t>
            </a:fld>
            <a:endParaRPr lang="en-US"/>
          </a:p>
        </p:txBody>
      </p:sp>
    </p:spTree>
    <p:extLst>
      <p:ext uri="{BB962C8B-B14F-4D97-AF65-F5344CB8AC3E}">
        <p14:creationId xmlns:p14="http://schemas.microsoft.com/office/powerpoint/2010/main" val="2487407484"/>
      </p:ext>
    </p:extLst>
  </p:cSld>
  <p:clrMapOvr>
    <a:masterClrMapping/>
  </p:clrMapOvr>
</p:sld>
</file>

<file path=ppt/theme/theme1.xml><?xml version="1.0" encoding="utf-8"?>
<a:theme xmlns:a="http://schemas.openxmlformats.org/drawingml/2006/main" name="Primary">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Secondary">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Tertiary">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{429666A5-EEB4-7246-93C6-FADD4A0896A4}tf10001060</Template>
  <TotalTime>124308</TotalTime>
  <Words>8949</Words>
  <Application>Microsoft Macintosh PowerPoint</Application>
  <PresentationFormat>Widescreen</PresentationFormat>
  <Paragraphs>522</Paragraphs>
  <Slides>38</Slides>
  <Notes>38</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38</vt:i4>
      </vt:variant>
    </vt:vector>
  </HeadingPairs>
  <TitlesOfParts>
    <vt:vector size="52" baseType="lpstr">
      <vt:lpstr>__understoodSans_66603a</vt:lpstr>
      <vt:lpstr>APHont</vt:lpstr>
      <vt:lpstr>AppleSystemUIFont</vt:lpstr>
      <vt:lpstr>Aptos</vt:lpstr>
      <vt:lpstr>Arial</vt:lpstr>
      <vt:lpstr>Calibri</vt:lpstr>
      <vt:lpstr>Helvetica</vt:lpstr>
      <vt:lpstr>Helvetica Neue</vt:lpstr>
      <vt:lpstr>Open Sans</vt:lpstr>
      <vt:lpstr>Trebuchet MS</vt:lpstr>
      <vt:lpstr>Wingdings 3</vt:lpstr>
      <vt:lpstr>Primary</vt:lpstr>
      <vt:lpstr>Secondary</vt:lpstr>
      <vt:lpstr>Tertiary</vt:lpstr>
      <vt:lpstr> The Americans with Disabilities Act</vt:lpstr>
      <vt:lpstr>Definition of “disability”</vt:lpstr>
      <vt:lpstr>Historical treatment of people with disabilities</vt:lpstr>
      <vt:lpstr>Treatment of people with disabilities today</vt:lpstr>
      <vt:lpstr>A few disabilities that kids of all ages might have</vt:lpstr>
      <vt:lpstr>Why this matters</vt:lpstr>
      <vt:lpstr>Disability rights movement</vt:lpstr>
      <vt:lpstr>Images of the disability rights movement</vt:lpstr>
      <vt:lpstr>The Americans with Disabilities Act</vt:lpstr>
      <vt:lpstr>Definition of “disability” revisited</vt:lpstr>
      <vt:lpstr>Discrimination on the basis of disability</vt:lpstr>
      <vt:lpstr>Even if you don’t have a disability, you can still experience ableism</vt:lpstr>
      <vt:lpstr>Where the ADA applies</vt:lpstr>
      <vt:lpstr>The rights of people with disabilities are protected in employment</vt:lpstr>
      <vt:lpstr>Employers’ responsibilities</vt:lpstr>
      <vt:lpstr>Employees’ rights</vt:lpstr>
      <vt:lpstr>Reasonable accommodations</vt:lpstr>
      <vt:lpstr>Reasonable accommodation examples</vt:lpstr>
      <vt:lpstr>Reasonable accommodation process</vt:lpstr>
      <vt:lpstr>The rights of people with disabilities are protected in state and local governments</vt:lpstr>
      <vt:lpstr>State and local governments’ responsibilities</vt:lpstr>
      <vt:lpstr>Responsibilities continued: Ensure access</vt:lpstr>
      <vt:lpstr>Community members’ rights</vt:lpstr>
      <vt:lpstr>Rights continued: Effective communication</vt:lpstr>
      <vt:lpstr>State and local government websites</vt:lpstr>
      <vt:lpstr>The rights of people with disabilities are protected in businesses that are open to the public</vt:lpstr>
      <vt:lpstr>Public accommodations’ responsibilities</vt:lpstr>
      <vt:lpstr>Reasonable modifications</vt:lpstr>
      <vt:lpstr>Public accommodations must ensure effective communication</vt:lpstr>
      <vt:lpstr>Accessible facilities</vt:lpstr>
      <vt:lpstr>Examinations and courses</vt:lpstr>
      <vt:lpstr>Telecommunications</vt:lpstr>
      <vt:lpstr>General rules</vt:lpstr>
      <vt:lpstr>Disability rights laws that apply to school settings</vt:lpstr>
      <vt:lpstr>Examples of ADA implementation in schools</vt:lpstr>
      <vt:lpstr>A few more examples of ADA implementation in schools</vt:lpstr>
      <vt:lpstr>Ensure your rights are respected</vt:lpstr>
      <vt:lpstr>Get advice and 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Canaan</dc:creator>
  <cp:lastModifiedBy>Kim Canaan</cp:lastModifiedBy>
  <cp:revision>78</cp:revision>
  <dcterms:created xsi:type="dcterms:W3CDTF">2022-11-14T22:51:09Z</dcterms:created>
  <dcterms:modified xsi:type="dcterms:W3CDTF">2025-08-27T15:03:33Z</dcterms:modified>
</cp:coreProperties>
</file>